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25" roundtripDataSignature="AMtx7mhuWjkk6Uwf9Dcucd2/QAmMODln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CEC4B15-FF57-4E99-A318-0F172C146B28}">
  <a:tblStyle styleId="{4CEC4B15-FF57-4E99-A318-0F172C146B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0" marR="0" rtl="0" algn="l">
              <a:lnSpc>
                <a:spcPct val="100000"/>
              </a:lnSpc>
              <a:spcBef>
                <a:spcPts val="0"/>
              </a:spcBef>
              <a:spcAft>
                <a:spcPts val="0"/>
              </a:spcAft>
              <a:buNone/>
            </a:pPr>
            <a:fld id="{00000000-1234-1234-1234-123412341234}" type="slidenum">
              <a:rPr b="0" i="0" lang="en-US" sz="2400" u="none" cap="none" strike="noStrike">
                <a:solidFill>
                  <a:srgbClr val="000000"/>
                </a:solidFill>
                <a:latin typeface="Tahoma"/>
                <a:ea typeface="Tahoma"/>
                <a:cs typeface="Tahoma"/>
                <a:sym typeface="Tahoma"/>
              </a:rPr>
              <a:t>‹#›</a:t>
            </a:fld>
            <a:endParaRPr/>
          </a:p>
        </p:txBody>
      </p:sp>
      <p:sp>
        <p:nvSpPr>
          <p:cNvPr id="4" name="Google Shape;4;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5" name="Google Shape;5;n"/>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6" name="Google Shape;6;n"/>
          <p:cNvSpPr/>
          <p:nvPr/>
        </p:nvSpPr>
        <p:spPr>
          <a:xfrm>
            <a:off x="3884612"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7" name="Google Shape;7;n"/>
          <p:cNvSpPr/>
          <p:nvPr>
            <p:ph idx="2" type="sldImg"/>
          </p:nvPr>
        </p:nvSpPr>
        <p:spPr>
          <a:xfrm>
            <a:off x="1143000" y="685800"/>
            <a:ext cx="4570412" cy="3427412"/>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8" name="Google Shape;8;n"/>
          <p:cNvSpPr txBox="1"/>
          <p:nvPr>
            <p:ph idx="1" type="body"/>
          </p:nvPr>
        </p:nvSpPr>
        <p:spPr>
          <a:xfrm>
            <a:off x="685800" y="4343400"/>
            <a:ext cx="5484812" cy="4113212"/>
          </a:xfrm>
          <a:prstGeom prst="rect">
            <a:avLst/>
          </a:prstGeom>
          <a:noFill/>
          <a:ln>
            <a:noFill/>
          </a:ln>
        </p:spPr>
        <p:txBody>
          <a:bodyPr anchorCtr="0" anchor="t" bIns="46800" lIns="90000" spcFirstLastPara="1" rIns="90000" wrap="square" tIns="468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n"/>
          <p:cNvSpPr/>
          <p:nvPr/>
        </p:nvSpPr>
        <p:spPr>
          <a:xfrm>
            <a:off x="0" y="8685212"/>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10" name="Google Shape;10;n"/>
          <p:cNvSpPr txBox="1"/>
          <p:nvPr>
            <p:ph idx="3" type="sldNum"/>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1: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50" name="Google Shape;5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7011" lvl="0" marL="228600" rtl="0" algn="l">
              <a:lnSpc>
                <a:spcPct val="90000"/>
              </a:lnSpc>
              <a:spcBef>
                <a:spcPts val="0"/>
              </a:spcBef>
              <a:spcAft>
                <a:spcPts val="0"/>
              </a:spcAft>
              <a:buSzPts val="1000"/>
              <a:buNone/>
            </a:pPr>
            <a:r>
              <a:rPr lang="en-US" sz="1000"/>
              <a:t>Upon successful completion of this chapter, you should be able to:</a:t>
            </a:r>
            <a:endParaRPr/>
          </a:p>
          <a:p>
            <a:pPr indent="-227011" lvl="0" marL="228600" rtl="0" algn="l">
              <a:lnSpc>
                <a:spcPct val="90000"/>
              </a:lnSpc>
              <a:spcBef>
                <a:spcPts val="300"/>
              </a:spcBef>
              <a:spcAft>
                <a:spcPts val="0"/>
              </a:spcAft>
              <a:buClr>
                <a:srgbClr val="000000"/>
              </a:buClr>
              <a:buSzPts val="1000"/>
              <a:buAutoNum type="arabicPeriod"/>
            </a:pPr>
            <a:r>
              <a:rPr lang="en-US" sz="1000"/>
              <a:t>Understand the underlying technical concepts for voice transmission, voice digitization, voice compression, and data/voice integration.</a:t>
            </a:r>
            <a:endParaRPr/>
          </a:p>
          <a:p>
            <a:pPr indent="-227011" lvl="0" marL="228600" rtl="0" algn="l">
              <a:lnSpc>
                <a:spcPct val="90000"/>
              </a:lnSpc>
              <a:spcBef>
                <a:spcPts val="300"/>
              </a:spcBef>
              <a:spcAft>
                <a:spcPts val="0"/>
              </a:spcAft>
              <a:buClr>
                <a:srgbClr val="000000"/>
              </a:buClr>
              <a:buSzPts val="1000"/>
              <a:buAutoNum type="arabicPeriod"/>
            </a:pPr>
            <a:r>
              <a:rPr lang="en-US" sz="1000"/>
              <a:t>Understand currently available voice-related technology including PBXs, Voice Digitizers, and Voice/Data Multiplexers and Modems.</a:t>
            </a:r>
            <a:endParaRPr/>
          </a:p>
          <a:p>
            <a:pPr indent="-227011" lvl="0" marL="228600" rtl="0" algn="l">
              <a:lnSpc>
                <a:spcPct val="90000"/>
              </a:lnSpc>
              <a:spcBef>
                <a:spcPts val="300"/>
              </a:spcBef>
              <a:spcAft>
                <a:spcPts val="0"/>
              </a:spcAft>
              <a:buClr>
                <a:srgbClr val="000000"/>
              </a:buClr>
              <a:buSzPts val="1000"/>
              <a:buAutoNum type="arabicPeriod"/>
            </a:pPr>
            <a:r>
              <a:rPr lang="en-US" sz="1000"/>
              <a:t>Understand  the functionality, standards, business impact, and technology involved with computer telephony integration.</a:t>
            </a:r>
            <a:endParaRPr/>
          </a:p>
          <a:p>
            <a:pPr indent="-227011" lvl="0" marL="228600" rtl="0" algn="l">
              <a:lnSpc>
                <a:spcPct val="90000"/>
              </a:lnSpc>
              <a:spcBef>
                <a:spcPts val="300"/>
              </a:spcBef>
              <a:spcAft>
                <a:spcPts val="0"/>
              </a:spcAft>
              <a:buClr>
                <a:srgbClr val="000000"/>
              </a:buClr>
              <a:buSzPts val="1000"/>
              <a:buAutoNum type="arabicPeriod"/>
            </a:pPr>
            <a:r>
              <a:rPr lang="en-US" sz="1000"/>
              <a:t>Understand the functionality, concepts, standards, business impact, and technology involved with voice networks services, voice transmission alternatives, and voice/data integration.</a:t>
            </a:r>
            <a:endParaRPr/>
          </a:p>
          <a:p>
            <a:pPr indent="-227011" lvl="0" marL="228600" rtl="0" algn="l">
              <a:lnSpc>
                <a:spcPct val="90000"/>
              </a:lnSpc>
              <a:spcBef>
                <a:spcPts val="300"/>
              </a:spcBef>
              <a:spcAft>
                <a:spcPts val="0"/>
              </a:spcAft>
              <a:buSzPts val="1000"/>
              <a:buNone/>
            </a:pPr>
            <a:r>
              <a:t/>
            </a:r>
            <a:endParaRPr sz="1000"/>
          </a:p>
          <a:p>
            <a:pPr indent="-227011" lvl="0" marL="228600" rtl="0" algn="l">
              <a:lnSpc>
                <a:spcPct val="90000"/>
              </a:lnSpc>
              <a:spcBef>
                <a:spcPts val="300"/>
              </a:spcBef>
              <a:spcAft>
                <a:spcPts val="0"/>
              </a:spcAft>
              <a:buSzPts val="1000"/>
              <a:buNone/>
            </a:pPr>
            <a:r>
              <a:rPr lang="en-US" sz="1000"/>
              <a:t>Network Analysts must be qualified to design networks that are capable of carrying voice as well as data.</a:t>
            </a:r>
            <a:endParaRPr/>
          </a:p>
          <a:p>
            <a:pPr indent="-227011" lvl="0" marL="228600" rtl="0" algn="l">
              <a:lnSpc>
                <a:spcPct val="90000"/>
              </a:lnSpc>
              <a:spcBef>
                <a:spcPts val="300"/>
              </a:spcBef>
              <a:spcAft>
                <a:spcPts val="0"/>
              </a:spcAft>
              <a:buSzPts val="1000"/>
              <a:buNone/>
            </a:pPr>
            <a:r>
              <a:rPr lang="en-US" sz="1000"/>
              <a:t>Before assigning such networks, it is essential for the network analyst to understand the nature of voice signals, as well as how voice signals can be processed and integrated into a cohesive network with data transmissions.</a:t>
            </a:r>
            <a:endParaRPr/>
          </a:p>
          <a:p>
            <a:pPr indent="-227011" lvl="0" marL="228600" rtl="0" algn="l">
              <a:lnSpc>
                <a:spcPct val="90000"/>
              </a:lnSpc>
              <a:spcBef>
                <a:spcPts val="300"/>
              </a:spcBef>
              <a:spcAft>
                <a:spcPts val="0"/>
              </a:spcAft>
              <a:buSzPts val="1000"/>
              <a:buNone/>
            </a:pPr>
            <a:r>
              <a:rPr lang="en-US" sz="1000"/>
              <a:t>Voice communication used to be exclusively analog transmissions but is becoming more digital.</a:t>
            </a:r>
            <a:endParaRPr/>
          </a:p>
          <a:p>
            <a:pPr indent="-227011" lvl="0" marL="228600" rtl="0" algn="l">
              <a:lnSpc>
                <a:spcPct val="90000"/>
              </a:lnSpc>
              <a:spcBef>
                <a:spcPts val="300"/>
              </a:spcBef>
              <a:spcAft>
                <a:spcPts val="0"/>
              </a:spcAft>
              <a:buSzPts val="1000"/>
              <a:buNone/>
            </a:pPr>
            <a:r>
              <a:rPr lang="en-US" sz="1000"/>
              <a:t>Once a voice signal has been digitized, a wide variety of transmission services can potentially be employed to complete the transmission of the voice signal to its designated destination.</a:t>
            </a:r>
            <a:endParaRPr/>
          </a:p>
          <a:p>
            <a:pPr indent="-227011" lvl="0" marL="228600" rtl="0" algn="l">
              <a:lnSpc>
                <a:spcPct val="90000"/>
              </a:lnSpc>
              <a:spcBef>
                <a:spcPts val="300"/>
              </a:spcBef>
              <a:spcAft>
                <a:spcPts val="0"/>
              </a:spcAft>
              <a:buSzPts val="1000"/>
              <a:buNone/>
            </a:pPr>
            <a:r>
              <a:rPr lang="en-US" sz="1000"/>
              <a:t>In some cases voice transmissions can be integrated with data transmission.</a:t>
            </a:r>
            <a:endParaRPr/>
          </a:p>
          <a:p>
            <a:pPr indent="-227011" lvl="0" marL="228600" rtl="0" algn="l">
              <a:lnSpc>
                <a:spcPct val="90000"/>
              </a:lnSpc>
              <a:spcBef>
                <a:spcPts val="300"/>
              </a:spcBef>
              <a:spcAft>
                <a:spcPts val="0"/>
              </a:spcAft>
              <a:buSzPts val="1000"/>
              <a:buNone/>
            </a:pPr>
            <a:r>
              <a:rPr lang="en-US" sz="1000"/>
              <a:t>Standards play an essential role in ensuring end-to-end interoperability.</a:t>
            </a:r>
            <a:endParaRPr/>
          </a:p>
          <a:p>
            <a:pPr indent="-227011" lvl="0" marL="228600" rtl="0" algn="l">
              <a:lnSpc>
                <a:spcPct val="90000"/>
              </a:lnSpc>
              <a:spcBef>
                <a:spcPts val="300"/>
              </a:spcBef>
              <a:spcAft>
                <a:spcPts val="0"/>
              </a:spcAft>
              <a:buSzPts val="1000"/>
              <a:buNone/>
            </a:pPr>
            <a:r>
              <a:rPr lang="en-US" sz="1000"/>
              <a:t>This chapter covers these concepts:</a:t>
            </a:r>
            <a:endParaRPr/>
          </a:p>
          <a:p>
            <a:pPr indent="-227011" lvl="0" marL="228600" rtl="0" algn="l">
              <a:lnSpc>
                <a:spcPct val="90000"/>
              </a:lnSpc>
              <a:spcBef>
                <a:spcPts val="300"/>
              </a:spcBef>
              <a:spcAft>
                <a:spcPts val="0"/>
              </a:spcAft>
              <a:buClr>
                <a:srgbClr val="000000"/>
              </a:buClr>
              <a:buSzPts val="1000"/>
              <a:buFont typeface="Times New Roman"/>
              <a:buChar char="•"/>
            </a:pPr>
            <a:r>
              <a:rPr lang="en-US" sz="1000"/>
              <a:t>Voice Digitization and Compression (Voice Transmission Basic Concepts)</a:t>
            </a:r>
            <a:endParaRPr/>
          </a:p>
          <a:p>
            <a:pPr indent="-227011" lvl="0" marL="228600" rtl="0" algn="l">
              <a:lnSpc>
                <a:spcPct val="90000"/>
              </a:lnSpc>
              <a:spcBef>
                <a:spcPts val="300"/>
              </a:spcBef>
              <a:spcAft>
                <a:spcPts val="0"/>
              </a:spcAft>
              <a:buClr>
                <a:srgbClr val="000000"/>
              </a:buClr>
              <a:buSzPts val="1000"/>
              <a:buFont typeface="Times New Roman"/>
              <a:buChar char="•"/>
            </a:pPr>
            <a:r>
              <a:rPr lang="en-US" sz="1000"/>
              <a:t>PBX – Private Branch Exchange – now seen as a Voice Server, a server like any other.</a:t>
            </a:r>
            <a:endParaRPr/>
          </a:p>
          <a:p>
            <a:pPr indent="-227011" lvl="0" marL="228600" rtl="0" algn="l">
              <a:lnSpc>
                <a:spcPct val="90000"/>
              </a:lnSpc>
              <a:spcBef>
                <a:spcPts val="300"/>
              </a:spcBef>
              <a:spcAft>
                <a:spcPts val="0"/>
              </a:spcAft>
              <a:buClr>
                <a:srgbClr val="000000"/>
              </a:buClr>
              <a:buSzPts val="1000"/>
              <a:buFont typeface="Times New Roman"/>
              <a:buChar char="•"/>
            </a:pPr>
            <a:r>
              <a:rPr lang="en-US" sz="1000"/>
              <a:t>Voice and Data Convergence technologies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2" name="Google Shape;112;p8: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9: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19" name="Google Shape;1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0" name="Google Shape;12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900"/>
              <a:buNone/>
            </a:pPr>
            <a:r>
              <a:rPr lang="en-US" sz="900"/>
              <a:t>Although in-band signaling works well for communication between the phone handset and the local phone switch across the analog local loop, the inter-switch connections on the digital PSTN make use of a separate channel to carry the system signaling data. </a:t>
            </a:r>
            <a:r>
              <a:rPr b="1" lang="en-US" sz="900"/>
              <a:t>Out-of-Band Signaling</a:t>
            </a:r>
            <a:r>
              <a:rPr lang="en-US" sz="900"/>
              <a:t> provides a means to manage the network itself by handling the routing of calls and circuit establishment as well as monitoring circuit status and notification re-routing in the case of alarms or circuit problems. By moving the call setup and management data to a separate network, it becomes easier to support transparent operation between different digital encoding mechanisms. The management data is readily available to each piece of the telephone network equipment regardless of the encoding mechanism used.</a:t>
            </a:r>
            <a:endParaRPr/>
          </a:p>
          <a:p>
            <a:pPr indent="0" lvl="0" marL="0" rtl="0" algn="l">
              <a:lnSpc>
                <a:spcPct val="80000"/>
              </a:lnSpc>
              <a:spcBef>
                <a:spcPts val="300"/>
              </a:spcBef>
              <a:spcAft>
                <a:spcPts val="0"/>
              </a:spcAft>
              <a:buSzPts val="900"/>
              <a:buNone/>
            </a:pPr>
            <a:r>
              <a:rPr b="1" lang="en-US" sz="900" u="sng"/>
              <a:t>Signaling System 7</a:t>
            </a:r>
            <a:endParaRPr/>
          </a:p>
          <a:p>
            <a:pPr indent="-57150" lvl="0" marL="0" rtl="0" algn="l">
              <a:lnSpc>
                <a:spcPct val="80000"/>
              </a:lnSpc>
              <a:spcBef>
                <a:spcPts val="300"/>
              </a:spcBef>
              <a:spcAft>
                <a:spcPts val="0"/>
              </a:spcAft>
              <a:buClr>
                <a:srgbClr val="000000"/>
              </a:buClr>
              <a:buSzPts val="900"/>
              <a:buFont typeface="Times New Roman"/>
              <a:buChar char="•"/>
            </a:pPr>
            <a:r>
              <a:rPr lang="en-US" sz="900"/>
              <a:t>CCITT-approved standard for out-of-band signaling.</a:t>
            </a:r>
            <a:endParaRPr/>
          </a:p>
          <a:p>
            <a:pPr indent="-57150" lvl="0" marL="0" rtl="0" algn="l">
              <a:lnSpc>
                <a:spcPct val="80000"/>
              </a:lnSpc>
              <a:spcBef>
                <a:spcPts val="300"/>
              </a:spcBef>
              <a:spcAft>
                <a:spcPts val="0"/>
              </a:spcAft>
              <a:buClr>
                <a:srgbClr val="000000"/>
              </a:buClr>
              <a:buSzPts val="900"/>
              <a:buFont typeface="Times New Roman"/>
              <a:buChar char="•"/>
            </a:pPr>
            <a:r>
              <a:rPr lang="en-US" sz="900"/>
              <a:t>Uses a packet switched network physically separate from the circuit switched network.</a:t>
            </a:r>
            <a:endParaRPr/>
          </a:p>
          <a:p>
            <a:pPr indent="-57150" lvl="0" marL="0" rtl="0" algn="l">
              <a:lnSpc>
                <a:spcPct val="80000"/>
              </a:lnSpc>
              <a:spcBef>
                <a:spcPts val="300"/>
              </a:spcBef>
              <a:spcAft>
                <a:spcPts val="0"/>
              </a:spcAft>
              <a:buClr>
                <a:srgbClr val="000000"/>
              </a:buClr>
              <a:buSzPts val="900"/>
              <a:buFont typeface="Times New Roman"/>
              <a:buChar char="•"/>
            </a:pPr>
            <a:r>
              <a:rPr lang="en-US" sz="900"/>
              <a:t>Each node on the PSTN must connect to both the voice network and the SS7 network.</a:t>
            </a:r>
            <a:endParaRPr/>
          </a:p>
          <a:p>
            <a:pPr indent="-57150" lvl="0" marL="0" rtl="0" algn="l">
              <a:lnSpc>
                <a:spcPct val="80000"/>
              </a:lnSpc>
              <a:spcBef>
                <a:spcPts val="300"/>
              </a:spcBef>
              <a:spcAft>
                <a:spcPts val="0"/>
              </a:spcAft>
              <a:buClr>
                <a:srgbClr val="000000"/>
              </a:buClr>
              <a:buSzPts val="900"/>
              <a:buFont typeface="Times New Roman"/>
              <a:buChar char="•"/>
            </a:pPr>
            <a:r>
              <a:rPr lang="en-US" sz="900"/>
              <a:t>Like most protocol suites SS7 can modeled to the 7-layer OSI model.</a:t>
            </a:r>
            <a:endParaRPr/>
          </a:p>
          <a:p>
            <a:pPr indent="-57150" lvl="0" marL="0" rtl="0" algn="l">
              <a:lnSpc>
                <a:spcPct val="80000"/>
              </a:lnSpc>
              <a:spcBef>
                <a:spcPts val="300"/>
              </a:spcBef>
              <a:spcAft>
                <a:spcPts val="0"/>
              </a:spcAft>
              <a:buClr>
                <a:srgbClr val="000000"/>
              </a:buClr>
              <a:buSzPts val="900"/>
              <a:buFont typeface="Times New Roman"/>
              <a:buChar char="•"/>
            </a:pPr>
            <a:r>
              <a:rPr lang="en-US" sz="900"/>
              <a:t>SS7 and the intelligent services it enables are often described as part of an all-encompassing interface between user and the PSTN know as the </a:t>
            </a:r>
            <a:r>
              <a:rPr b="1" lang="en-US" sz="900"/>
              <a:t>AIN (Advanced Intelligent Network)</a:t>
            </a:r>
            <a:r>
              <a:rPr lang="en-US" sz="900"/>
              <a:t> or </a:t>
            </a:r>
            <a:r>
              <a:rPr b="1" lang="en-US" sz="900"/>
              <a:t>IN (Intelligent Network)</a:t>
            </a:r>
            <a:r>
              <a:rPr lang="en-US" sz="900"/>
              <a:t>.</a:t>
            </a:r>
            <a:endParaRPr/>
          </a:p>
          <a:p>
            <a:pPr indent="0" lvl="0" marL="0" rtl="0" algn="l">
              <a:lnSpc>
                <a:spcPct val="80000"/>
              </a:lnSpc>
              <a:spcBef>
                <a:spcPts val="300"/>
              </a:spcBef>
              <a:spcAft>
                <a:spcPts val="0"/>
              </a:spcAft>
              <a:buSzPts val="900"/>
              <a:buNone/>
            </a:pPr>
            <a:r>
              <a:rPr b="1" lang="en-US" sz="900" u="sng"/>
              <a:t>Services enabled by AIN include:</a:t>
            </a:r>
            <a:endParaRPr/>
          </a:p>
          <a:p>
            <a:pPr indent="-57150" lvl="0" marL="0" rtl="0" algn="l">
              <a:lnSpc>
                <a:spcPct val="80000"/>
              </a:lnSpc>
              <a:spcBef>
                <a:spcPts val="300"/>
              </a:spcBef>
              <a:spcAft>
                <a:spcPts val="0"/>
              </a:spcAft>
              <a:buClr>
                <a:srgbClr val="000000"/>
              </a:buClr>
              <a:buSzPts val="900"/>
              <a:buFont typeface="Times New Roman"/>
              <a:buAutoNum type="arabicPeriod"/>
            </a:pPr>
            <a:r>
              <a:rPr b="1" lang="en-US" sz="900"/>
              <a:t>Alternate billing service (ABS)</a:t>
            </a:r>
            <a:r>
              <a:rPr lang="en-US" sz="900"/>
              <a:t> This service allows a long-distance call to be billed to a calling card, third party, or receiver (collect call).</a:t>
            </a:r>
            <a:endParaRPr/>
          </a:p>
          <a:p>
            <a:pPr indent="-57150" lvl="0" marL="0" rtl="0" algn="l">
              <a:lnSpc>
                <a:spcPct val="80000"/>
              </a:lnSpc>
              <a:spcBef>
                <a:spcPts val="300"/>
              </a:spcBef>
              <a:spcAft>
                <a:spcPts val="0"/>
              </a:spcAft>
              <a:buClr>
                <a:srgbClr val="000000"/>
              </a:buClr>
              <a:buSzPts val="900"/>
              <a:buFont typeface="Times New Roman"/>
              <a:buAutoNum type="arabicPeriod"/>
            </a:pPr>
            <a:r>
              <a:rPr b="1" lang="en-US" sz="900"/>
              <a:t>CLASS (Custom Local Area Signaling Service)</a:t>
            </a:r>
            <a:r>
              <a:rPr lang="en-US" sz="900"/>
              <a:t> A group of services local to the customer's telephone. Examples include call waiting, call forwarding, call blocking, caller ID blocking, busy number redial, and automatic redial of missed calls.</a:t>
            </a:r>
            <a:endParaRPr/>
          </a:p>
          <a:p>
            <a:pPr indent="-57150" lvl="0" marL="0" rtl="0" algn="l">
              <a:lnSpc>
                <a:spcPct val="80000"/>
              </a:lnSpc>
              <a:spcBef>
                <a:spcPts val="300"/>
              </a:spcBef>
              <a:spcAft>
                <a:spcPts val="0"/>
              </a:spcAft>
              <a:buClr>
                <a:srgbClr val="000000"/>
              </a:buClr>
              <a:buSzPts val="900"/>
              <a:buFont typeface="Times New Roman"/>
              <a:buAutoNum type="arabicPeriod"/>
            </a:pPr>
            <a:r>
              <a:rPr b="1" lang="en-US" sz="900"/>
              <a:t>Enhanced 800 service</a:t>
            </a:r>
            <a:r>
              <a:rPr lang="en-US" sz="900"/>
              <a:t> This service allows 800 number portability. Originally 800 numbers were tied to specific area code and long distance provider. This service resolves those limitations.</a:t>
            </a:r>
            <a:endParaRPr/>
          </a:p>
          <a:p>
            <a:pPr indent="-57150" lvl="0" marL="0" rtl="0" algn="l">
              <a:lnSpc>
                <a:spcPct val="80000"/>
              </a:lnSpc>
              <a:spcBef>
                <a:spcPts val="300"/>
              </a:spcBef>
              <a:spcAft>
                <a:spcPts val="0"/>
              </a:spcAft>
              <a:buClr>
                <a:srgbClr val="000000"/>
              </a:buClr>
              <a:buSzPts val="900"/>
              <a:buFont typeface="Times New Roman"/>
              <a:buAutoNum type="arabicPeriod"/>
            </a:pPr>
            <a:r>
              <a:rPr b="1" lang="en-US" sz="900"/>
              <a:t>ICP (Intelligent Call Processing)</a:t>
            </a:r>
            <a:r>
              <a:rPr lang="en-US" sz="900"/>
              <a:t> Using this service customers are able to re-route incoming 800 calls among multiple customer service centers in a matter of seconds. This re-routing is done completely transparent to the calling customer. ICP allows multiple call centers geographically dispersed throughout the country to function as one logical call center, with the overall number of incoming calls distributed in a balanced manner across all centers.</a:t>
            </a:r>
            <a:endParaRPr/>
          </a:p>
          <a:p>
            <a:pPr indent="0" lvl="0" marL="0" rtl="0" algn="l">
              <a:lnSpc>
                <a:spcPct val="80000"/>
              </a:lnSpc>
              <a:spcBef>
                <a:spcPts val="300"/>
              </a:spcBef>
              <a:spcAft>
                <a:spcPts val="0"/>
              </a:spcAft>
              <a:buSzPts val="900"/>
              <a:buNone/>
            </a:pPr>
            <a:r>
              <a:rPr lang="en-US" sz="900"/>
              <a:t>User oriented network services such as AIN are being offered in response to user demands for in-house control over a key element of their business: their telecommunications systems and the links from those systems to the wide area PSTN. Catalog sales organizations for example.</a:t>
            </a:r>
            <a:endParaRPr/>
          </a:p>
          <a:p>
            <a:pPr indent="0" lvl="0" marL="0" rtl="0" algn="l">
              <a:spcBef>
                <a:spcPts val="0"/>
              </a:spcBef>
              <a:spcAft>
                <a:spcPts val="0"/>
              </a:spcAft>
              <a:buNone/>
            </a:pPr>
            <a:r>
              <a:t/>
            </a: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7" name="Google Shape;127;p10: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1: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32" name="Google Shape;1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3" name="Google Shape;13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u="sng"/>
              <a:t>Voice Digitization</a:t>
            </a:r>
            <a:endParaRPr/>
          </a:p>
          <a:p>
            <a:pPr indent="0" lvl="0" marL="0" rtl="0" algn="l">
              <a:spcBef>
                <a:spcPts val="400"/>
              </a:spcBef>
              <a:spcAft>
                <a:spcPts val="0"/>
              </a:spcAft>
              <a:buSzPts val="1800"/>
              <a:buNone/>
            </a:pPr>
            <a:r>
              <a:rPr lang="en-US"/>
              <a:t>The analog POTS system has largely been supplanted in the modern telephone system by a combination of analog and digital transmission technologies. Although analog is effective, it is limited in terms of quality, distance, and capacity. The longer the signal has to travel, the poorer the quality. Also significant capacity issues are associated with analog transmission. In general the only one voice conversation can be carried on a single set of wires using analog transmission.</a:t>
            </a:r>
            <a:endParaRPr/>
          </a:p>
          <a:p>
            <a:pPr indent="0" lvl="0" marL="0" rtl="0" algn="l">
              <a:spcBef>
                <a:spcPts val="400"/>
              </a:spcBef>
              <a:spcAft>
                <a:spcPts val="0"/>
              </a:spcAft>
              <a:buSzPts val="1800"/>
              <a:buNone/>
            </a:pPr>
            <a:r>
              <a:rPr lang="en-US"/>
              <a:t>Most voice digitization techniques employ a sampling rate of 8000 samples per second.</a:t>
            </a:r>
            <a:endParaRPr/>
          </a:p>
          <a:p>
            <a:pPr indent="0" lvl="0" marL="0" rtl="0" algn="l">
              <a:spcBef>
                <a:spcPts val="400"/>
              </a:spcBef>
              <a:spcAft>
                <a:spcPts val="0"/>
              </a:spcAft>
              <a:buSzPts val="1800"/>
              <a:buNone/>
            </a:pPr>
            <a:r>
              <a:rPr b="1" lang="en-US"/>
              <a:t>Pulse Amplitude Modulation (PAM),</a:t>
            </a:r>
            <a:r>
              <a:rPr lang="en-US"/>
              <a:t> like AM radio it varies the Amplitude or voltage of the electrical pulses in relation to the varying characteristics of the voice signal. PAM was the voice digitization technique used in some earlier PBXs.</a:t>
            </a:r>
            <a:endParaRPr/>
          </a:p>
          <a:p>
            <a:pPr indent="0" lvl="0" marL="0" rtl="0" algn="l">
              <a:spcBef>
                <a:spcPts val="400"/>
              </a:spcBef>
              <a:spcAft>
                <a:spcPts val="0"/>
              </a:spcAft>
              <a:buSzPts val="1800"/>
              <a:buNone/>
            </a:pPr>
            <a:r>
              <a:rPr b="1" lang="en-US"/>
              <a:t>Pulse Duration Modulation (PDM),</a:t>
            </a:r>
            <a:r>
              <a:rPr lang="en-US"/>
              <a:t> like FM radio and also known as </a:t>
            </a:r>
            <a:r>
              <a:rPr b="1" lang="en-US"/>
              <a:t>Pulse Width Modulation (PWM),</a:t>
            </a:r>
            <a:r>
              <a:rPr lang="en-US"/>
              <a:t> varies the duration of each electrical pulse in relation to the variances in the analog signal.</a:t>
            </a:r>
            <a:endParaRPr/>
          </a:p>
          <a:p>
            <a:pPr indent="0" lvl="0" marL="0" rtl="0" algn="l">
              <a:spcBef>
                <a:spcPts val="400"/>
              </a:spcBef>
              <a:spcAft>
                <a:spcPts val="0"/>
              </a:spcAft>
              <a:buSzPts val="1800"/>
              <a:buNone/>
            </a:pPr>
            <a:r>
              <a:rPr lang="en-US"/>
              <a:t>Pulse Position Modulation (PPM) varies the duration between pulses in relation to the variances in the analog signal. By varying the spaces in between the discrete electrical pulses on the digital circuit, PPM focuses on the relative position of the pulses to one another as a means of representing the continuously varying analog signal.</a:t>
            </a:r>
            <a:endParaRPr/>
          </a:p>
          <a:p>
            <a:pPr indent="0" lvl="0" marL="0" rtl="0" algn="l">
              <a:spcBef>
                <a:spcPts val="40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da4f9fb88_0_35: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latin typeface="Arial"/>
              <a:ea typeface="Arial"/>
              <a:cs typeface="Arial"/>
              <a:sym typeface="Arial"/>
            </a:endParaRPr>
          </a:p>
        </p:txBody>
      </p:sp>
      <p:sp>
        <p:nvSpPr>
          <p:cNvPr id="147" name="Google Shape;147;g5da4f9fb88_0_35: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da4f9fb88_0_35: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49" name="Google Shape;149;g5da4f9fb88_0_35:notes"/>
          <p:cNvSpPr txBox="1"/>
          <p:nvPr>
            <p:ph idx="3"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da4f9fb88_0_30: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latin typeface="Arial"/>
              <a:ea typeface="Arial"/>
              <a:cs typeface="Arial"/>
              <a:sym typeface="Arial"/>
            </a:endParaRPr>
          </a:p>
        </p:txBody>
      </p:sp>
      <p:sp>
        <p:nvSpPr>
          <p:cNvPr id="154" name="Google Shape;154;g5da4f9fb88_0_30: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da4f9fb88_0_30: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56" name="Google Shape;156;g5da4f9fb88_0_30:notes"/>
          <p:cNvSpPr txBox="1"/>
          <p:nvPr>
            <p:ph idx="3"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a4f9fb88_0_43: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latin typeface="Arial"/>
              <a:ea typeface="Arial"/>
              <a:cs typeface="Arial"/>
              <a:sym typeface="Arial"/>
            </a:endParaRPr>
          </a:p>
        </p:txBody>
      </p:sp>
      <p:sp>
        <p:nvSpPr>
          <p:cNvPr id="162" name="Google Shape;162;g5da4f9fb88_0_43: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da4f9fb88_0_43: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64" name="Google Shape;164;g5da4f9fb88_0_43:notes"/>
          <p:cNvSpPr txBox="1"/>
          <p:nvPr>
            <p:ph idx="3"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da4f9fb8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9" name="Google Shape;69;g5da4f9fb88_0_0: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da4f9fb8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5" name="Google Shape;75;g5da4f9fb88_0_5: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5: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88" name="Google Shape;8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Digital Cross-Connect</a:t>
            </a:r>
            <a:endParaRPr/>
          </a:p>
          <a:p>
            <a:pPr indent="0" lvl="0" marL="0" rtl="0" algn="l">
              <a:spcBef>
                <a:spcPts val="400"/>
              </a:spcBef>
              <a:spcAft>
                <a:spcPts val="0"/>
              </a:spcAft>
              <a:buSzPts val="1800"/>
              <a:buNone/>
            </a:pPr>
            <a:r>
              <a:rPr lang="en-US"/>
              <a:t>A network device used by telecom carriers and large enterprises to switch and multiplex low-speed voice and data signals onto high-speed lines and vice versa. It is typically used to aggregate several T1 lines into a higher-speed electrical or optical line as well as to distributed signals to various destinations; for example, voice and data traffic may arrive at the cross-connect on the same facility, but be destined for different carriers. Voice traffic would be transmitted out one port, while data traffic goes out another.</a:t>
            </a:r>
            <a:endParaRPr/>
          </a:p>
          <a:p>
            <a:pPr indent="0" lvl="0" marL="0" rtl="0" algn="l">
              <a:spcBef>
                <a:spcPts val="400"/>
              </a:spcBef>
              <a:spcAft>
                <a:spcPts val="0"/>
              </a:spcAft>
              <a:buSzPts val="1800"/>
              <a:buNone/>
            </a:pPr>
            <a:r>
              <a:t/>
            </a:r>
            <a:endParaRPr/>
          </a:p>
          <a:p>
            <a:pPr indent="0" lvl="0" marL="0" rtl="0" algn="l">
              <a:spcBef>
                <a:spcPts val="400"/>
              </a:spcBef>
              <a:spcAft>
                <a:spcPts val="0"/>
              </a:spcAft>
              <a:buSzPts val="1800"/>
              <a:buNone/>
            </a:pPr>
            <a:r>
              <a:rPr lang="en-US"/>
              <a:t>Digital cross-connect Systems (DCSs) are widely used in conjunction with central office telephone switches and may be installed both before and/or after the switch. Cross-connections are established via an administrative process and are semi-permanent, whereas the telephone switch dynamically picks up dialing instructions and routes calls based on telephone number.</a:t>
            </a:r>
            <a:endParaRPr/>
          </a:p>
          <a:p>
            <a:pPr indent="0" lvl="0" marL="0" rtl="0" algn="l">
              <a:spcBef>
                <a:spcPts val="400"/>
              </a:spcBef>
              <a:spcAft>
                <a:spcPts val="0"/>
              </a:spcAft>
              <a:buSzPts val="1800"/>
              <a:buNone/>
            </a:pPr>
            <a:r>
              <a:t/>
            </a:r>
            <a:endParaRPr/>
          </a:p>
          <a:p>
            <a:pPr indent="0" lvl="0" marL="0" rtl="0" algn="l">
              <a:spcBef>
                <a:spcPts val="400"/>
              </a:spcBef>
              <a:spcAft>
                <a:spcPts val="0"/>
              </a:spcAft>
              <a:buSzPts val="1800"/>
              <a:buNone/>
            </a:pPr>
            <a:r>
              <a:rPr lang="en-US"/>
              <a:t>Cross-connects come large and small handling only a few ports up to a couple of thousand. Narrowband, wideband and broadband cross-connects support channels down to DS0, DS1 and DS3 respectively</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7: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02" name="Google Shape;10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b="1" lang="en-US" sz="1000" u="sng"/>
              <a:t>System Signaling</a:t>
            </a:r>
            <a:endParaRPr/>
          </a:p>
          <a:p>
            <a:pPr indent="-63500" lvl="0" marL="0" rtl="0" algn="l">
              <a:spcBef>
                <a:spcPts val="300"/>
              </a:spcBef>
              <a:spcAft>
                <a:spcPts val="0"/>
              </a:spcAft>
              <a:buClr>
                <a:srgbClr val="000000"/>
              </a:buClr>
              <a:buSzPts val="1000"/>
              <a:buFont typeface="Times New Roman"/>
              <a:buChar char="•"/>
            </a:pPr>
            <a:r>
              <a:rPr lang="en-US" sz="1000"/>
              <a:t>In addition to voice signals, the telephone system must also carry information about the call itself. This system is referred to as: System Signaling or Interoffice Signaling</a:t>
            </a:r>
            <a:endParaRPr/>
          </a:p>
          <a:p>
            <a:pPr indent="-63500" lvl="0" marL="0" rtl="0" algn="l">
              <a:spcBef>
                <a:spcPts val="300"/>
              </a:spcBef>
              <a:spcAft>
                <a:spcPts val="0"/>
              </a:spcAft>
              <a:buClr>
                <a:srgbClr val="000000"/>
              </a:buClr>
              <a:buSzPts val="1000"/>
              <a:buFont typeface="Times New Roman"/>
              <a:buChar char="•"/>
            </a:pPr>
            <a:r>
              <a:rPr lang="en-US" sz="1000"/>
              <a:t>At minimum System Signaling, provides Call setup and Call termination.</a:t>
            </a:r>
            <a:endParaRPr/>
          </a:p>
          <a:p>
            <a:pPr indent="-63500" lvl="0" marL="0" rtl="0" algn="l">
              <a:spcBef>
                <a:spcPts val="300"/>
              </a:spcBef>
              <a:spcAft>
                <a:spcPts val="0"/>
              </a:spcAft>
              <a:buClr>
                <a:srgbClr val="000000"/>
              </a:buClr>
              <a:buSzPts val="1000"/>
              <a:buFont typeface="Times New Roman"/>
              <a:buChar char="•"/>
            </a:pPr>
            <a:r>
              <a:rPr lang="en-US" sz="1000"/>
              <a:t>Adv. Functions: Call Waiting, Caller ID, 3-Way Calling</a:t>
            </a:r>
            <a:endParaRPr/>
          </a:p>
          <a:p>
            <a:pPr indent="-63500" lvl="0" marL="0" rtl="0" algn="l">
              <a:spcBef>
                <a:spcPts val="300"/>
              </a:spcBef>
              <a:spcAft>
                <a:spcPts val="0"/>
              </a:spcAft>
              <a:buClr>
                <a:srgbClr val="000000"/>
              </a:buClr>
              <a:buSzPts val="1000"/>
              <a:buFont typeface="Times New Roman"/>
              <a:buChar char="•"/>
            </a:pPr>
            <a:r>
              <a:rPr lang="en-US" sz="1000"/>
              <a:t>Two methods to System Signaling: </a:t>
            </a:r>
            <a:r>
              <a:rPr b="1" lang="en-US" sz="1000"/>
              <a:t>In-Band</a:t>
            </a:r>
            <a:r>
              <a:rPr lang="en-US" sz="1000"/>
              <a:t> and </a:t>
            </a:r>
            <a:r>
              <a:rPr b="1" lang="en-US" sz="1000"/>
              <a:t>Out-of-Band</a:t>
            </a:r>
            <a:r>
              <a:rPr lang="en-US" sz="1000"/>
              <a:t>.</a:t>
            </a:r>
            <a:endParaRPr/>
          </a:p>
          <a:p>
            <a:pPr indent="-63500" lvl="0" marL="0" rtl="0" algn="l">
              <a:spcBef>
                <a:spcPts val="300"/>
              </a:spcBef>
              <a:spcAft>
                <a:spcPts val="0"/>
              </a:spcAft>
              <a:buClr>
                <a:srgbClr val="000000"/>
              </a:buClr>
              <a:buSzPts val="1000"/>
              <a:buFont typeface="Times New Roman"/>
              <a:buChar char="•"/>
            </a:pPr>
            <a:r>
              <a:rPr b="1" lang="en-US" sz="1000"/>
              <a:t>In-Band</a:t>
            </a:r>
            <a:r>
              <a:rPr lang="en-US" sz="1000"/>
              <a:t>: signals are sent on the same channel as the voice data itself. It’s used to send system signals across the analog local loop for most home telephones.</a:t>
            </a:r>
            <a:endParaRPr/>
          </a:p>
          <a:p>
            <a:pPr indent="-63500" lvl="0" marL="0" rtl="0" algn="l">
              <a:spcBef>
                <a:spcPts val="300"/>
              </a:spcBef>
              <a:spcAft>
                <a:spcPts val="0"/>
              </a:spcAft>
              <a:buClr>
                <a:srgbClr val="000000"/>
              </a:buClr>
              <a:buSzPts val="1000"/>
              <a:buFont typeface="Times New Roman"/>
              <a:buChar char="•"/>
            </a:pPr>
            <a:r>
              <a:rPr lang="en-US" sz="1000"/>
              <a:t>When you pick up the phone the CO switch acknowledges that the circuit is open and ready for transmission by providing a dial tone. You dial, sending the phone number across the voice bandwidth, and listen for the phone to ring. If the called party answers the phone, the remote telephone switch comes off the hook and the connection is established.</a:t>
            </a:r>
            <a:endParaRPr/>
          </a:p>
          <a:p>
            <a:pPr indent="0" lvl="0" marL="0" rtl="0" algn="l">
              <a:spcBef>
                <a:spcPts val="300"/>
              </a:spcBef>
              <a:spcAft>
                <a:spcPts val="0"/>
              </a:spcAft>
              <a:buSzPts val="1000"/>
              <a:buNone/>
            </a:pPr>
            <a:r>
              <a:rPr lang="en-US" sz="1000"/>
              <a:t>Destination phone number can be communicated to phone switch in 2 ways:</a:t>
            </a:r>
            <a:endParaRPr/>
          </a:p>
          <a:p>
            <a:pPr indent="-63500" lvl="0" marL="0" rtl="0" algn="l">
              <a:spcBef>
                <a:spcPts val="300"/>
              </a:spcBef>
              <a:spcAft>
                <a:spcPts val="0"/>
              </a:spcAft>
              <a:buClr>
                <a:srgbClr val="000000"/>
              </a:buClr>
              <a:buSzPts val="1000"/>
              <a:buFont typeface="Times New Roman"/>
              <a:buAutoNum type="arabicPeriod"/>
            </a:pPr>
            <a:r>
              <a:rPr b="1" lang="en-US" sz="1000"/>
              <a:t>Pulse Dialing</a:t>
            </a:r>
            <a:r>
              <a:rPr lang="en-US" sz="1000"/>
              <a:t> pulse of electricity are generated (rotary phone). Modern phone switches no longer use mechanical relays.</a:t>
            </a:r>
            <a:endParaRPr/>
          </a:p>
          <a:p>
            <a:pPr indent="-63500" lvl="0" marL="0" rtl="0" algn="l">
              <a:spcBef>
                <a:spcPts val="300"/>
              </a:spcBef>
              <a:spcAft>
                <a:spcPts val="0"/>
              </a:spcAft>
              <a:buClr>
                <a:srgbClr val="000000"/>
              </a:buClr>
              <a:buSzPts val="1000"/>
              <a:buFont typeface="Times New Roman"/>
              <a:buAutoNum type="arabicPeriod"/>
            </a:pPr>
            <a:r>
              <a:rPr b="1" lang="en-US" sz="1000"/>
              <a:t>Tone Dialing or DTMF (Dual Tone MultiFrequency). </a:t>
            </a:r>
            <a:r>
              <a:rPr lang="en-US" sz="1000"/>
              <a:t>These tonescan also enable special servies on PBXs, carriers, banks, information services, and retail establishments.</a:t>
            </a:r>
            <a:endParaRPr/>
          </a:p>
          <a:p>
            <a:pPr indent="0" lvl="0" marL="0" rtl="0" algn="l">
              <a:spcBef>
                <a:spcPts val="300"/>
              </a:spcBef>
              <a:spcAft>
                <a:spcPts val="0"/>
              </a:spcAft>
              <a:buSzPts val="1000"/>
              <a:buNone/>
            </a:pPr>
            <a:r>
              <a:rPr lang="en-US" sz="1000"/>
              <a:t>When you terminate the call, hang up or change status from off-hook to on-hook (flash button), the telephone switch knows you are ready to receive a call. Call waiting, three-way calling, and caller ID all use similar in-band means to communicate between the phone handset and the local phone switch.</a:t>
            </a:r>
            <a:endParaRPr/>
          </a:p>
          <a:p>
            <a:pPr indent="0" lvl="0" marL="0" rtl="0" algn="l">
              <a:spcBef>
                <a:spcPts val="300"/>
              </a:spcBef>
              <a:spcAft>
                <a:spcPts val="0"/>
              </a:spcAft>
              <a:buSzPts val="1000"/>
              <a:buNone/>
            </a:pPr>
            <a:r>
              <a:t/>
            </a:r>
            <a:endParaRPr sz="1000"/>
          </a:p>
          <a:p>
            <a:pPr indent="0" lvl="0" marL="0" rtl="0" algn="l">
              <a:spcBef>
                <a:spcPts val="0"/>
              </a:spcBef>
              <a:spcAft>
                <a:spcPts val="0"/>
              </a:spcAft>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9pPr>
          </a:lstStyle>
          <a:p/>
        </p:txBody>
      </p:sp>
      <p:sp>
        <p:nvSpPr>
          <p:cNvPr id="29" name="Google Shape;29;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9pPr>
          </a:lstStyle>
          <a:p/>
        </p:txBody>
      </p:sp>
      <p:sp>
        <p:nvSpPr>
          <p:cNvPr id="30" name="Google Shape;30;p14"/>
          <p:cNvSpPr txBox="1"/>
          <p:nvPr>
            <p:ph idx="12" type="sldNum"/>
          </p:nvPr>
        </p:nvSpPr>
        <p:spPr>
          <a:xfrm>
            <a:off x="6858000" y="6248400"/>
            <a:ext cx="1903412" cy="455612"/>
          </a:xfrm>
          <a:prstGeom prst="rect">
            <a:avLst/>
          </a:prstGeom>
          <a:noFill/>
          <a:ln>
            <a:noFill/>
          </a:ln>
        </p:spPr>
        <p:txBody>
          <a:bodyPr anchorCtr="0" anchor="b" bIns="46800" lIns="90000" spcFirstLastPara="1" rIns="90000" wrap="square" tIns="46800">
            <a:noAutofit/>
          </a:bodyPr>
          <a:lstStyle>
            <a:lvl1pPr indent="0" lvl="0" marL="0" algn="r">
              <a:lnSpc>
                <a:spcPct val="100000"/>
              </a:lnSpc>
              <a:spcBef>
                <a:spcPts val="0"/>
              </a:spcBef>
              <a:spcAft>
                <a:spcPts val="0"/>
              </a:spcAft>
              <a:buNone/>
              <a:defRPr sz="1400">
                <a:solidFill>
                  <a:srgbClr val="1C1C1C"/>
                </a:solidFill>
              </a:defRPr>
            </a:lvl1pPr>
            <a:lvl2pPr indent="0" lvl="1" marL="0" algn="r">
              <a:lnSpc>
                <a:spcPct val="100000"/>
              </a:lnSpc>
              <a:spcBef>
                <a:spcPts val="0"/>
              </a:spcBef>
              <a:spcAft>
                <a:spcPts val="0"/>
              </a:spcAft>
              <a:buNone/>
              <a:defRPr sz="1400">
                <a:solidFill>
                  <a:srgbClr val="1C1C1C"/>
                </a:solidFill>
              </a:defRPr>
            </a:lvl2pPr>
            <a:lvl3pPr indent="0" lvl="2" marL="0" algn="r">
              <a:lnSpc>
                <a:spcPct val="100000"/>
              </a:lnSpc>
              <a:spcBef>
                <a:spcPts val="0"/>
              </a:spcBef>
              <a:spcAft>
                <a:spcPts val="0"/>
              </a:spcAft>
              <a:buNone/>
              <a:defRPr sz="1400">
                <a:solidFill>
                  <a:srgbClr val="1C1C1C"/>
                </a:solidFill>
              </a:defRPr>
            </a:lvl3pPr>
            <a:lvl4pPr indent="0" lvl="3" marL="0" algn="r">
              <a:lnSpc>
                <a:spcPct val="100000"/>
              </a:lnSpc>
              <a:spcBef>
                <a:spcPts val="0"/>
              </a:spcBef>
              <a:spcAft>
                <a:spcPts val="0"/>
              </a:spcAft>
              <a:buNone/>
              <a:defRPr sz="1400">
                <a:solidFill>
                  <a:srgbClr val="1C1C1C"/>
                </a:solidFill>
              </a:defRPr>
            </a:lvl4pPr>
            <a:lvl5pPr indent="0" lvl="4" marL="0" algn="r">
              <a:lnSpc>
                <a:spcPct val="100000"/>
              </a:lnSpc>
              <a:spcBef>
                <a:spcPts val="0"/>
              </a:spcBef>
              <a:spcAft>
                <a:spcPts val="0"/>
              </a:spcAft>
              <a:buNone/>
              <a:defRPr sz="1400">
                <a:solidFill>
                  <a:srgbClr val="1C1C1C"/>
                </a:solidFill>
              </a:defRPr>
            </a:lvl5pPr>
            <a:lvl6pPr indent="0" lvl="5" marL="0" algn="r">
              <a:lnSpc>
                <a:spcPct val="100000"/>
              </a:lnSpc>
              <a:spcBef>
                <a:spcPts val="0"/>
              </a:spcBef>
              <a:spcAft>
                <a:spcPts val="0"/>
              </a:spcAft>
              <a:buNone/>
              <a:defRPr sz="1400">
                <a:solidFill>
                  <a:srgbClr val="1C1C1C"/>
                </a:solidFill>
              </a:defRPr>
            </a:lvl6pPr>
            <a:lvl7pPr indent="0" lvl="6" marL="0" algn="r">
              <a:lnSpc>
                <a:spcPct val="100000"/>
              </a:lnSpc>
              <a:spcBef>
                <a:spcPts val="0"/>
              </a:spcBef>
              <a:spcAft>
                <a:spcPts val="0"/>
              </a:spcAft>
              <a:buNone/>
              <a:defRPr sz="1400">
                <a:solidFill>
                  <a:srgbClr val="1C1C1C"/>
                </a:solidFill>
              </a:defRPr>
            </a:lvl7pPr>
            <a:lvl8pPr indent="0" lvl="7" marL="0" algn="r">
              <a:lnSpc>
                <a:spcPct val="100000"/>
              </a:lnSpc>
              <a:spcBef>
                <a:spcPts val="0"/>
              </a:spcBef>
              <a:spcAft>
                <a:spcPts val="0"/>
              </a:spcAft>
              <a:buNone/>
              <a:defRPr sz="1400">
                <a:solidFill>
                  <a:srgbClr val="1C1C1C"/>
                </a:solidFill>
              </a:defRPr>
            </a:lvl8pPr>
            <a:lvl9pPr indent="0" lvl="8" marL="0" algn="r">
              <a:lnSpc>
                <a:spcPct val="100000"/>
              </a:lnSpc>
              <a:spcBef>
                <a:spcPts val="0"/>
              </a:spcBef>
              <a:spcAft>
                <a:spcPts val="0"/>
              </a:spcAft>
              <a:buNone/>
              <a:defRPr sz="1400">
                <a:solidFill>
                  <a:srgbClr val="1C1C1C"/>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9pPr>
          </a:lstStyle>
          <a:p/>
        </p:txBody>
      </p:sp>
      <p:sp>
        <p:nvSpPr>
          <p:cNvPr id="46" name="Google Shape;46;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400" u="none" cap="none" strike="noStrike">
                <a:solidFill>
                  <a:srgbClr val="000000"/>
                </a:solidFill>
                <a:latin typeface="Tahoma"/>
                <a:ea typeface="Tahoma"/>
                <a:cs typeface="Tahoma"/>
                <a:sym typeface="Tahoma"/>
              </a:defRPr>
            </a:lvl9pPr>
          </a:lstStyle>
          <a:p/>
        </p:txBody>
      </p:sp>
      <p:sp>
        <p:nvSpPr>
          <p:cNvPr id="47" name="Google Shape;47;p16"/>
          <p:cNvSpPr txBox="1"/>
          <p:nvPr>
            <p:ph idx="12" type="sldNum"/>
          </p:nvPr>
        </p:nvSpPr>
        <p:spPr>
          <a:xfrm>
            <a:off x="6781800" y="6324600"/>
            <a:ext cx="1903412" cy="455612"/>
          </a:xfrm>
          <a:prstGeom prst="rect">
            <a:avLst/>
          </a:prstGeom>
          <a:noFill/>
          <a:ln>
            <a:noFill/>
          </a:ln>
        </p:spPr>
        <p:txBody>
          <a:bodyPr anchorCtr="0" anchor="b" bIns="46800" lIns="90000" spcFirstLastPara="1" rIns="90000" wrap="square" tIns="468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 name="Shape 11"/>
        <p:cNvGrpSpPr/>
        <p:nvPr/>
      </p:nvGrpSpPr>
      <p:grpSpPr>
        <a:xfrm>
          <a:off x="0" y="0"/>
          <a:ext cx="0" cy="0"/>
          <a:chOff x="0" y="0"/>
          <a:chExt cx="0" cy="0"/>
        </a:xfrm>
      </p:grpSpPr>
      <p:grpSp>
        <p:nvGrpSpPr>
          <p:cNvPr id="12" name="Google Shape;12;p13"/>
          <p:cNvGrpSpPr/>
          <p:nvPr/>
        </p:nvGrpSpPr>
        <p:grpSpPr>
          <a:xfrm>
            <a:off x="0" y="2438400"/>
            <a:ext cx="9007475" cy="1050925"/>
            <a:chOff x="0" y="1536"/>
            <a:chExt cx="5674" cy="662"/>
          </a:xfrm>
        </p:grpSpPr>
        <p:grpSp>
          <p:nvGrpSpPr>
            <p:cNvPr id="13" name="Google Shape;13;p13"/>
            <p:cNvGrpSpPr/>
            <p:nvPr/>
          </p:nvGrpSpPr>
          <p:grpSpPr>
            <a:xfrm>
              <a:off x="185" y="1604"/>
              <a:ext cx="448" cy="298"/>
              <a:chOff x="185" y="1604"/>
              <a:chExt cx="448" cy="298"/>
            </a:xfrm>
          </p:grpSpPr>
          <p:sp>
            <p:nvSpPr>
              <p:cNvPr id="14" name="Google Shape;14;p13"/>
              <p:cNvSpPr/>
              <p:nvPr/>
            </p:nvSpPr>
            <p:spPr>
              <a:xfrm>
                <a:off x="185" y="1604"/>
                <a:ext cx="275" cy="29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15" name="Google Shape;15;p13"/>
              <p:cNvSpPr/>
              <p:nvPr/>
            </p:nvSpPr>
            <p:spPr>
              <a:xfrm>
                <a:off x="427" y="1604"/>
                <a:ext cx="206" cy="298"/>
              </a:xfrm>
              <a:prstGeom prst="rect">
                <a:avLst/>
              </a:prstGeom>
              <a:gradFill>
                <a:gsLst>
                  <a:gs pos="0">
                    <a:srgbClr val="3333CC"/>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grpSp>
        <p:grpSp>
          <p:nvGrpSpPr>
            <p:cNvPr id="16" name="Google Shape;16;p13"/>
            <p:cNvGrpSpPr/>
            <p:nvPr/>
          </p:nvGrpSpPr>
          <p:grpSpPr>
            <a:xfrm>
              <a:off x="263" y="1870"/>
              <a:ext cx="465" cy="298"/>
              <a:chOff x="263" y="1870"/>
              <a:chExt cx="465" cy="298"/>
            </a:xfrm>
          </p:grpSpPr>
          <p:sp>
            <p:nvSpPr>
              <p:cNvPr id="17" name="Google Shape;17;p13"/>
              <p:cNvSpPr/>
              <p:nvPr/>
            </p:nvSpPr>
            <p:spPr>
              <a:xfrm>
                <a:off x="263" y="1870"/>
                <a:ext cx="265" cy="298"/>
              </a:xfrm>
              <a:prstGeom prst="rect">
                <a:avLst/>
              </a:prstGeom>
              <a:solidFill>
                <a:srgbClr val="FFCF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18" name="Google Shape;18;p13"/>
              <p:cNvSpPr/>
              <p:nvPr/>
            </p:nvSpPr>
            <p:spPr>
              <a:xfrm>
                <a:off x="496" y="1870"/>
                <a:ext cx="232" cy="298"/>
              </a:xfrm>
              <a:prstGeom prst="rect">
                <a:avLst/>
              </a:prstGeom>
              <a:gradFill>
                <a:gsLst>
                  <a:gs pos="0">
                    <a:srgbClr val="FFCF01"/>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grpSp>
        <p:sp>
          <p:nvSpPr>
            <p:cNvPr id="19" name="Google Shape;19;p13"/>
            <p:cNvSpPr/>
            <p:nvPr/>
          </p:nvSpPr>
          <p:spPr>
            <a:xfrm>
              <a:off x="0" y="1824"/>
              <a:ext cx="352" cy="265"/>
            </a:xfrm>
            <a:prstGeom prst="rect">
              <a:avLst/>
            </a:prstGeom>
            <a:gradFill>
              <a:gsLst>
                <a:gs pos="0">
                  <a:srgbClr val="FFFFFF"/>
                </a:gs>
                <a:gs pos="100000">
                  <a:srgbClr val="FF0000"/>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20" name="Google Shape;20;p13"/>
            <p:cNvSpPr/>
            <p:nvPr/>
          </p:nvSpPr>
          <p:spPr>
            <a:xfrm>
              <a:off x="400" y="1536"/>
              <a:ext cx="19" cy="662"/>
            </a:xfrm>
            <a:prstGeom prst="rect">
              <a:avLst/>
            </a:prstGeom>
            <a:solidFill>
              <a:srgbClr val="1C1C1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21" name="Google Shape;21;p13"/>
            <p:cNvSpPr/>
            <p:nvPr/>
          </p:nvSpPr>
          <p:spPr>
            <a:xfrm flipH="1" rot="10800000">
              <a:off x="199" y="2054"/>
              <a:ext cx="5475" cy="34"/>
            </a:xfrm>
            <a:prstGeom prst="rect">
              <a:avLst/>
            </a:prstGeom>
            <a:gradFill>
              <a:gsLst>
                <a:gs pos="0">
                  <a:srgbClr val="1C1C1C"/>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grpSp>
      <p:sp>
        <p:nvSpPr>
          <p:cNvPr id="22" name="Google Shape;22;p13"/>
          <p:cNvSpPr txBox="1"/>
          <p:nvPr>
            <p:ph type="title"/>
          </p:nvPr>
        </p:nvSpPr>
        <p:spPr>
          <a:xfrm>
            <a:off x="1150937" y="0"/>
            <a:ext cx="7791450" cy="1141412"/>
          </a:xfrm>
          <a:prstGeom prst="rect">
            <a:avLst/>
          </a:prstGeom>
          <a:noFill/>
          <a:ln>
            <a:noFill/>
          </a:ln>
        </p:spPr>
        <p:txBody>
          <a:bodyPr anchorCtr="0" anchor="b" bIns="46800" lIns="90000" spcFirstLastPara="1" rIns="90000" wrap="square" tIns="46800">
            <a:noAutofit/>
          </a:bodyPr>
          <a:lstStyle>
            <a:lvl1pPr lvl="0"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9pPr>
          </a:lstStyle>
          <a:p/>
        </p:txBody>
      </p:sp>
      <p:sp>
        <p:nvSpPr>
          <p:cNvPr id="23" name="Google Shape;23;p13"/>
          <p:cNvSpPr txBox="1"/>
          <p:nvPr>
            <p:ph idx="1" type="body"/>
          </p:nvPr>
        </p:nvSpPr>
        <p:spPr>
          <a:xfrm>
            <a:off x="1182687" y="1447800"/>
            <a:ext cx="7770812" cy="468312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00000"/>
              </a:lnSpc>
              <a:spcBef>
                <a:spcPts val="800"/>
              </a:spcBef>
              <a:spcAft>
                <a:spcPts val="0"/>
              </a:spcAft>
              <a:buSzPts val="1400"/>
              <a:buNone/>
              <a:defRPr b="0" i="0" sz="3200" u="none" cap="none" strike="noStrike">
                <a:solidFill>
                  <a:srgbClr val="000000"/>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000000"/>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000000"/>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9pPr>
          </a:lstStyle>
          <a:p/>
        </p:txBody>
      </p:sp>
      <p:sp>
        <p:nvSpPr>
          <p:cNvPr id="24" name="Google Shape;24;p13"/>
          <p:cNvSpPr/>
          <p:nvPr/>
        </p:nvSpPr>
        <p:spPr>
          <a:xfrm>
            <a:off x="9906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25" name="Google Shape;25;p13"/>
          <p:cNvSpPr/>
          <p:nvPr/>
        </p:nvSpPr>
        <p:spPr>
          <a:xfrm>
            <a:off x="34290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26" name="Google Shape;26;p13"/>
          <p:cNvSpPr txBox="1"/>
          <p:nvPr>
            <p:ph idx="12" type="sldNum"/>
          </p:nvPr>
        </p:nvSpPr>
        <p:spPr>
          <a:xfrm>
            <a:off x="6858000" y="6248400"/>
            <a:ext cx="1903412" cy="455612"/>
          </a:xfrm>
          <a:prstGeom prst="rect">
            <a:avLst/>
          </a:prstGeom>
          <a:noFill/>
          <a:ln>
            <a:noFill/>
          </a:ln>
        </p:spPr>
        <p:txBody>
          <a:bodyPr anchorCtr="0" anchor="b" bIns="46800" lIns="90000" spcFirstLastPara="1" rIns="90000" wrap="square" tIns="46800">
            <a:noAutofit/>
          </a:bodyPr>
          <a:lstStyle>
            <a:lvl1pPr indent="0" lvl="0"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1pPr>
            <a:lvl2pPr indent="0" lvl="1"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2pPr>
            <a:lvl3pPr indent="0" lvl="2"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3pPr>
            <a:lvl4pPr indent="0" lvl="3"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4pPr>
            <a:lvl5pPr indent="0" lvl="4"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5pPr>
            <a:lvl6pPr indent="0" lvl="5"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6pPr>
            <a:lvl7pPr indent="0" lvl="6"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7pPr>
            <a:lvl8pPr indent="0" lvl="7"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8pPr>
            <a:lvl9pPr indent="0" lvl="8" marL="0" marR="0" rtl="0" algn="r">
              <a:lnSpc>
                <a:spcPct val="100000"/>
              </a:lnSpc>
              <a:spcBef>
                <a:spcPts val="0"/>
              </a:spcBef>
              <a:spcAft>
                <a:spcPts val="0"/>
              </a:spcAft>
              <a:buClr>
                <a:srgbClr val="1C1C1C"/>
              </a:buClr>
              <a:buSzPts val="1400"/>
              <a:buFont typeface="Tahoma"/>
              <a:buNone/>
              <a:defRPr b="0" i="0" sz="1400" u="none">
                <a:solidFill>
                  <a:srgbClr val="1C1C1C"/>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 name="Shape 31"/>
        <p:cNvGrpSpPr/>
        <p:nvPr/>
      </p:nvGrpSpPr>
      <p:grpSpPr>
        <a:xfrm>
          <a:off x="0" y="0"/>
          <a:ext cx="0" cy="0"/>
          <a:chOff x="0" y="0"/>
          <a:chExt cx="0" cy="0"/>
        </a:xfrm>
      </p:grpSpPr>
      <p:sp>
        <p:nvSpPr>
          <p:cNvPr id="32" name="Google Shape;32;p15"/>
          <p:cNvSpPr/>
          <p:nvPr/>
        </p:nvSpPr>
        <p:spPr>
          <a:xfrm>
            <a:off x="417512" y="336550"/>
            <a:ext cx="438150" cy="474662"/>
          </a:xfrm>
          <a:prstGeom prst="rect">
            <a:avLst/>
          </a:prstGeom>
          <a:solidFill>
            <a:srgbClr val="FFCF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3" name="Google Shape;33;p15"/>
          <p:cNvSpPr/>
          <p:nvPr/>
        </p:nvSpPr>
        <p:spPr>
          <a:xfrm>
            <a:off x="800100" y="336550"/>
            <a:ext cx="328612" cy="474662"/>
          </a:xfrm>
          <a:prstGeom prst="rect">
            <a:avLst/>
          </a:prstGeom>
          <a:gradFill>
            <a:gsLst>
              <a:gs pos="0">
                <a:srgbClr val="FFCF01"/>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4" name="Google Shape;34;p15"/>
          <p:cNvSpPr/>
          <p:nvPr/>
        </p:nvSpPr>
        <p:spPr>
          <a:xfrm>
            <a:off x="541337" y="758825"/>
            <a:ext cx="422275" cy="474662"/>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5" name="Google Shape;35;p15"/>
          <p:cNvSpPr/>
          <p:nvPr/>
        </p:nvSpPr>
        <p:spPr>
          <a:xfrm>
            <a:off x="911225" y="758825"/>
            <a:ext cx="368300" cy="474662"/>
          </a:xfrm>
          <a:prstGeom prst="rect">
            <a:avLst/>
          </a:prstGeom>
          <a:gradFill>
            <a:gsLst>
              <a:gs pos="0">
                <a:srgbClr val="3333CC"/>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6" name="Google Shape;36;p15"/>
          <p:cNvSpPr/>
          <p:nvPr/>
        </p:nvSpPr>
        <p:spPr>
          <a:xfrm>
            <a:off x="127000" y="685800"/>
            <a:ext cx="560387" cy="422275"/>
          </a:xfrm>
          <a:prstGeom prst="rect">
            <a:avLst/>
          </a:prstGeom>
          <a:gradFill>
            <a:gsLst>
              <a:gs pos="0">
                <a:srgbClr val="FFFFFF"/>
              </a:gs>
              <a:gs pos="100000">
                <a:srgbClr val="FF0000"/>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7" name="Google Shape;37;p15"/>
          <p:cNvSpPr/>
          <p:nvPr/>
        </p:nvSpPr>
        <p:spPr>
          <a:xfrm>
            <a:off x="762000" y="228600"/>
            <a:ext cx="31750" cy="1052512"/>
          </a:xfrm>
          <a:prstGeom prst="rect">
            <a:avLst/>
          </a:prstGeom>
          <a:solidFill>
            <a:srgbClr val="1C1C1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8" name="Google Shape;38;p15"/>
          <p:cNvSpPr/>
          <p:nvPr/>
        </p:nvSpPr>
        <p:spPr>
          <a:xfrm>
            <a:off x="442912" y="1019175"/>
            <a:ext cx="8226425" cy="31750"/>
          </a:xfrm>
          <a:prstGeom prst="rect">
            <a:avLst/>
          </a:prstGeom>
          <a:gradFill>
            <a:gsLst>
              <a:gs pos="0">
                <a:srgbClr val="1C1C1C"/>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39" name="Google Shape;39;p15"/>
          <p:cNvSpPr txBox="1"/>
          <p:nvPr>
            <p:ph type="title"/>
          </p:nvPr>
        </p:nvSpPr>
        <p:spPr>
          <a:xfrm>
            <a:off x="1150937" y="0"/>
            <a:ext cx="7791450" cy="1141412"/>
          </a:xfrm>
          <a:prstGeom prst="rect">
            <a:avLst/>
          </a:prstGeom>
          <a:noFill/>
          <a:ln>
            <a:noFill/>
          </a:ln>
        </p:spPr>
        <p:txBody>
          <a:bodyPr anchorCtr="0" anchor="b" bIns="46800" lIns="90000" spcFirstLastPara="1" rIns="90000" wrap="square" tIns="46800">
            <a:noAutofit/>
          </a:bodyPr>
          <a:lstStyle>
            <a:lvl1pPr lvl="0"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333399"/>
                </a:solidFill>
                <a:latin typeface="Tahoma"/>
                <a:ea typeface="Tahoma"/>
                <a:cs typeface="Tahoma"/>
                <a:sym typeface="Tahoma"/>
              </a:defRPr>
            </a:lvl9pPr>
          </a:lstStyle>
          <a:p/>
        </p:txBody>
      </p:sp>
      <p:sp>
        <p:nvSpPr>
          <p:cNvPr id="40" name="Google Shape;40;p15"/>
          <p:cNvSpPr txBox="1"/>
          <p:nvPr>
            <p:ph idx="1" type="body"/>
          </p:nvPr>
        </p:nvSpPr>
        <p:spPr>
          <a:xfrm>
            <a:off x="1182687" y="1447800"/>
            <a:ext cx="7770812" cy="468312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00000"/>
              </a:lnSpc>
              <a:spcBef>
                <a:spcPts val="800"/>
              </a:spcBef>
              <a:spcAft>
                <a:spcPts val="0"/>
              </a:spcAft>
              <a:buSzPts val="1400"/>
              <a:buNone/>
              <a:defRPr b="0" i="0" sz="3200" u="none" cap="none" strike="noStrike">
                <a:solidFill>
                  <a:srgbClr val="000000"/>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000000"/>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000000"/>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Tahoma"/>
                <a:ea typeface="Tahoma"/>
                <a:cs typeface="Tahoma"/>
                <a:sym typeface="Tahoma"/>
              </a:defRPr>
            </a:lvl9pPr>
          </a:lstStyle>
          <a:p/>
        </p:txBody>
      </p:sp>
      <p:sp>
        <p:nvSpPr>
          <p:cNvPr id="41" name="Google Shape;41;p15"/>
          <p:cNvSpPr/>
          <p:nvPr/>
        </p:nvSpPr>
        <p:spPr>
          <a:xfrm>
            <a:off x="914400" y="63246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42" name="Google Shape;42;p15"/>
          <p:cNvSpPr/>
          <p:nvPr/>
        </p:nvSpPr>
        <p:spPr>
          <a:xfrm>
            <a:off x="3352800" y="63246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ahoma"/>
              <a:ea typeface="Tahoma"/>
              <a:cs typeface="Tahoma"/>
              <a:sym typeface="Tahoma"/>
            </a:endParaRPr>
          </a:p>
        </p:txBody>
      </p:sp>
      <p:sp>
        <p:nvSpPr>
          <p:cNvPr id="43" name="Google Shape;43;p15"/>
          <p:cNvSpPr txBox="1"/>
          <p:nvPr>
            <p:ph idx="12" type="sldNum"/>
          </p:nvPr>
        </p:nvSpPr>
        <p:spPr>
          <a:xfrm>
            <a:off x="6781800" y="6324600"/>
            <a:ext cx="1903412" cy="455612"/>
          </a:xfrm>
          <a:prstGeom prst="rect">
            <a:avLst/>
          </a:prstGeom>
          <a:noFill/>
          <a:ln>
            <a:noFill/>
          </a:ln>
        </p:spPr>
        <p:txBody>
          <a:bodyPr anchorCtr="0" anchor="b" bIns="46800" lIns="90000" spcFirstLastPara="1" rIns="90000" wrap="square" tIns="46800">
            <a:noAutofit/>
          </a:bodyPr>
          <a:lstStyle>
            <a:lvl1pPr indent="0" lvl="0"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1400"/>
              <a:buFont typeface="Tahoma"/>
              <a:buNone/>
              <a:defRPr b="0" i="0" sz="1400" u="none">
                <a:solidFill>
                  <a:srgbClr val="000000"/>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 name="Shape 52"/>
        <p:cNvGrpSpPr/>
        <p:nvPr/>
      </p:nvGrpSpPr>
      <p:grpSpPr>
        <a:xfrm>
          <a:off x="0" y="0"/>
          <a:ext cx="0" cy="0"/>
          <a:chOff x="0" y="0"/>
          <a:chExt cx="0" cy="0"/>
        </a:xfrm>
      </p:grpSpPr>
      <p:sp>
        <p:nvSpPr>
          <p:cNvPr id="53" name="Google Shape;53;p1"/>
          <p:cNvSpPr txBox="1"/>
          <p:nvPr/>
        </p:nvSpPr>
        <p:spPr>
          <a:xfrm>
            <a:off x="0" y="1006475"/>
            <a:ext cx="91440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b="0" i="0" lang="en-US" sz="4400" u="none">
                <a:solidFill>
                  <a:srgbClr val="333399"/>
                </a:solidFill>
                <a:latin typeface="Tahoma"/>
                <a:ea typeface="Tahoma"/>
                <a:cs typeface="Tahoma"/>
                <a:sym typeface="Tahoma"/>
              </a:rPr>
              <a:t>Aim: How can we find the robot through wireless communication? </a:t>
            </a:r>
            <a:endParaRPr/>
          </a:p>
        </p:txBody>
      </p:sp>
      <p:sp>
        <p:nvSpPr>
          <p:cNvPr id="54" name="Google Shape;54;p1"/>
          <p:cNvSpPr txBox="1"/>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Tahoma"/>
              <a:buNone/>
            </a:pPr>
            <a:r>
              <a:rPr b="0" i="0" lang="en-US" sz="3200" u="none">
                <a:solidFill>
                  <a:srgbClr val="000000"/>
                </a:solidFill>
                <a:latin typeface="Tahoma"/>
                <a:ea typeface="Tahoma"/>
                <a:cs typeface="Tahoma"/>
                <a:sym typeface="Tahoma"/>
              </a:rPr>
              <a:t>Do now: ( 3 mins) </a:t>
            </a:r>
            <a:endParaRPr/>
          </a:p>
          <a:p>
            <a:pPr indent="0" lvl="0" marL="0" marR="0" rtl="0" algn="ctr">
              <a:lnSpc>
                <a:spcPct val="100000"/>
              </a:lnSpc>
              <a:spcBef>
                <a:spcPts val="800"/>
              </a:spcBef>
              <a:spcAft>
                <a:spcPts val="0"/>
              </a:spcAft>
              <a:buClr>
                <a:srgbClr val="000000"/>
              </a:buClr>
              <a:buSzPts val="3200"/>
              <a:buFont typeface="Tahoma"/>
              <a:buNone/>
            </a:pPr>
            <a:r>
              <a:rPr b="0" i="0" lang="en-US" sz="3200" u="none">
                <a:solidFill>
                  <a:srgbClr val="000000"/>
                </a:solidFill>
                <a:latin typeface="Tahoma"/>
                <a:ea typeface="Tahoma"/>
                <a:cs typeface="Tahoma"/>
                <a:sym typeface="Tahoma"/>
              </a:rPr>
              <a:t>Write down at least 3 wireless communication devices that you use everyday.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3" name="Shape 113"/>
        <p:cNvGrpSpPr/>
        <p:nvPr/>
      </p:nvGrpSpPr>
      <p:grpSpPr>
        <a:xfrm>
          <a:off x="0" y="0"/>
          <a:ext cx="0" cy="0"/>
          <a:chOff x="0" y="0"/>
          <a:chExt cx="0" cy="0"/>
        </a:xfrm>
      </p:grpSpPr>
      <p:sp>
        <p:nvSpPr>
          <p:cNvPr id="114" name="Google Shape;114;p8"/>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What is the modulation? </a:t>
            </a:r>
            <a:r>
              <a:rPr b="0" i="0" lang="en-US" sz="4400" u="none">
                <a:solidFill>
                  <a:srgbClr val="333399"/>
                </a:solidFill>
                <a:latin typeface="Tahoma"/>
                <a:ea typeface="Tahoma"/>
                <a:cs typeface="Tahoma"/>
                <a:sym typeface="Tahoma"/>
              </a:rPr>
              <a:t> </a:t>
            </a:r>
            <a:endParaRPr/>
          </a:p>
        </p:txBody>
      </p:sp>
      <p:sp>
        <p:nvSpPr>
          <p:cNvPr id="115" name="Google Shape;115;p8"/>
          <p:cNvSpPr txBox="1"/>
          <p:nvPr/>
        </p:nvSpPr>
        <p:spPr>
          <a:xfrm>
            <a:off x="339325" y="1819025"/>
            <a:ext cx="8421000" cy="46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latin typeface="Tahoma"/>
                <a:ea typeface="Tahoma"/>
                <a:cs typeface="Tahoma"/>
                <a:sym typeface="Tahoma"/>
              </a:rPr>
              <a:t>Modulation is the process of superimposing a signal (message signal) on a high frequency signal (carrier signal) to transmit easily. </a:t>
            </a:r>
            <a:endParaRPr sz="3600">
              <a:latin typeface="Tahoma"/>
              <a:ea typeface="Tahoma"/>
              <a:cs typeface="Tahoma"/>
              <a:sym typeface="Tahoma"/>
            </a:endParaRPr>
          </a:p>
          <a:p>
            <a:pPr indent="0" lvl="0" marL="0" rtl="0" algn="l">
              <a:spcBef>
                <a:spcPts val="0"/>
              </a:spcBef>
              <a:spcAft>
                <a:spcPts val="0"/>
              </a:spcAft>
              <a:buNone/>
            </a:pPr>
            <a:r>
              <a:rPr lang="en-US">
                <a:latin typeface="Tahoma"/>
                <a:ea typeface="Tahoma"/>
                <a:cs typeface="Tahoma"/>
                <a:sym typeface="Tahoma"/>
              </a:rPr>
              <a:t> </a:t>
            </a:r>
            <a:endParaRPr>
              <a:latin typeface="Tahoma"/>
              <a:ea typeface="Tahoma"/>
              <a:cs typeface="Tahoma"/>
              <a:sym typeface="Tahoma"/>
            </a:endParaRPr>
          </a:p>
        </p:txBody>
      </p:sp>
      <p:pic>
        <p:nvPicPr>
          <p:cNvPr id="116" name="Google Shape;116;p8"/>
          <p:cNvPicPr preferRelativeResize="0"/>
          <p:nvPr/>
        </p:nvPicPr>
        <p:blipFill>
          <a:blip r:embed="rId3">
            <a:alphaModFix/>
          </a:blip>
          <a:stretch>
            <a:fillRect/>
          </a:stretch>
        </p:blipFill>
        <p:spPr>
          <a:xfrm>
            <a:off x="1521575" y="4224200"/>
            <a:ext cx="5594675" cy="208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1" name="Shape 121"/>
        <p:cNvGrpSpPr/>
        <p:nvPr/>
      </p:nvGrpSpPr>
      <p:grpSpPr>
        <a:xfrm>
          <a:off x="0" y="0"/>
          <a:ext cx="0" cy="0"/>
          <a:chOff x="0" y="0"/>
          <a:chExt cx="0" cy="0"/>
        </a:xfrm>
      </p:grpSpPr>
      <p:sp>
        <p:nvSpPr>
          <p:cNvPr id="122" name="Google Shape;122;p9"/>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What is the demodulation? </a:t>
            </a:r>
            <a:endParaRPr/>
          </a:p>
        </p:txBody>
      </p:sp>
      <p:sp>
        <p:nvSpPr>
          <p:cNvPr id="123" name="Google Shape;123;p9"/>
          <p:cNvSpPr txBox="1"/>
          <p:nvPr/>
        </p:nvSpPr>
        <p:spPr>
          <a:xfrm>
            <a:off x="0" y="1143000"/>
            <a:ext cx="9144000" cy="1598100"/>
          </a:xfrm>
          <a:prstGeom prst="rect">
            <a:avLst/>
          </a:prstGeom>
          <a:noFill/>
          <a:ln>
            <a:noFill/>
          </a:ln>
        </p:spPr>
        <p:txBody>
          <a:bodyPr anchorCtr="0" anchor="t" bIns="45700" lIns="91425" spcFirstLastPara="1" rIns="91425" wrap="square" tIns="45700">
            <a:noAutofit/>
          </a:bodyPr>
          <a:lstStyle/>
          <a:p>
            <a:pPr indent="-463232" lvl="0" marL="342900" marR="0" rtl="0" algn="l">
              <a:lnSpc>
                <a:spcPct val="100000"/>
              </a:lnSpc>
              <a:spcBef>
                <a:spcPts val="0"/>
              </a:spcBef>
              <a:spcAft>
                <a:spcPts val="0"/>
              </a:spcAft>
              <a:buClr>
                <a:srgbClr val="3333CC"/>
              </a:buClr>
              <a:buSzPts val="3600"/>
              <a:buFont typeface="Noto Sans Symbols"/>
              <a:buChar char="■"/>
            </a:pPr>
            <a:r>
              <a:rPr lang="en-US" sz="3600">
                <a:latin typeface="Tahoma"/>
                <a:ea typeface="Tahoma"/>
                <a:cs typeface="Tahoma"/>
                <a:sym typeface="Tahoma"/>
              </a:rPr>
              <a:t>Demodulation is the opposite of the modulation. Demodulation is used in receiver. When the modulated signal is come into the receiver, the demodulator </a:t>
            </a:r>
            <a:r>
              <a:rPr lang="en-US" sz="3600">
                <a:latin typeface="Tahoma"/>
                <a:ea typeface="Tahoma"/>
                <a:cs typeface="Tahoma"/>
                <a:sym typeface="Tahoma"/>
              </a:rPr>
              <a:t>separate</a:t>
            </a:r>
            <a:r>
              <a:rPr lang="en-US" sz="3600">
                <a:latin typeface="Tahoma"/>
                <a:ea typeface="Tahoma"/>
                <a:cs typeface="Tahoma"/>
                <a:sym typeface="Tahoma"/>
              </a:rPr>
              <a:t> the message signal from the modulated signal. </a:t>
            </a:r>
            <a:endParaRPr sz="3600"/>
          </a:p>
        </p:txBody>
      </p:sp>
      <p:pic>
        <p:nvPicPr>
          <p:cNvPr id="124" name="Google Shape;124;p9"/>
          <p:cNvPicPr preferRelativeResize="0"/>
          <p:nvPr/>
        </p:nvPicPr>
        <p:blipFill>
          <a:blip r:embed="rId3">
            <a:alphaModFix/>
          </a:blip>
          <a:stretch>
            <a:fillRect/>
          </a:stretch>
        </p:blipFill>
        <p:spPr>
          <a:xfrm>
            <a:off x="2516550" y="4554275"/>
            <a:ext cx="4448900" cy="220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pic>
        <p:nvPicPr>
          <p:cNvPr id="129" name="Google Shape;129;p10"/>
          <p:cNvPicPr preferRelativeResize="0"/>
          <p:nvPr/>
        </p:nvPicPr>
        <p:blipFill>
          <a:blip r:embed="rId3">
            <a:alphaModFix/>
          </a:blip>
          <a:stretch>
            <a:fillRect/>
          </a:stretch>
        </p:blipFill>
        <p:spPr>
          <a:xfrm>
            <a:off x="2203950" y="1002325"/>
            <a:ext cx="5880700" cy="5701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4" name="Shape 134"/>
        <p:cNvGrpSpPr/>
        <p:nvPr/>
      </p:nvGrpSpPr>
      <p:grpSpPr>
        <a:xfrm>
          <a:off x="0" y="0"/>
          <a:ext cx="0" cy="0"/>
          <a:chOff x="0" y="0"/>
          <a:chExt cx="0" cy="0"/>
        </a:xfrm>
      </p:grpSpPr>
      <p:sp>
        <p:nvSpPr>
          <p:cNvPr id="135" name="Google Shape;135;p11"/>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AM vs FM </a:t>
            </a:r>
            <a:endParaRPr/>
          </a:p>
        </p:txBody>
      </p:sp>
      <p:sp>
        <p:nvSpPr>
          <p:cNvPr id="136" name="Google Shape;136;p11"/>
          <p:cNvSpPr txBox="1"/>
          <p:nvPr/>
        </p:nvSpPr>
        <p:spPr>
          <a:xfrm>
            <a:off x="-2" y="988900"/>
            <a:ext cx="9144000" cy="4684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90000"/>
              </a:lnSpc>
              <a:spcBef>
                <a:spcPts val="700"/>
              </a:spcBef>
              <a:spcAft>
                <a:spcPts val="0"/>
              </a:spcAft>
              <a:buClr>
                <a:srgbClr val="3333CC"/>
              </a:buClr>
              <a:buSzPts val="1680"/>
              <a:buFont typeface="Noto Sans Symbols"/>
              <a:buChar char="■"/>
            </a:pPr>
            <a:r>
              <a:rPr lang="en-US" sz="2800">
                <a:latin typeface="Tahoma"/>
                <a:ea typeface="Tahoma"/>
                <a:cs typeface="Tahoma"/>
                <a:sym typeface="Tahoma"/>
              </a:rPr>
              <a:t>In amplitude modulation (AM), the message signal is impressed on the amplitude of th carrier signal. Modulation is done with </a:t>
            </a:r>
            <a:r>
              <a:rPr lang="en-US" sz="2800">
                <a:latin typeface="Tahoma"/>
                <a:ea typeface="Tahoma"/>
                <a:cs typeface="Tahoma"/>
                <a:sym typeface="Tahoma"/>
              </a:rPr>
              <a:t>changing</a:t>
            </a:r>
            <a:r>
              <a:rPr lang="en-US" sz="2800">
                <a:latin typeface="Tahoma"/>
                <a:ea typeface="Tahoma"/>
                <a:cs typeface="Tahoma"/>
                <a:sym typeface="Tahoma"/>
              </a:rPr>
              <a:t> amplitude of carrier signal. </a:t>
            </a:r>
            <a:endParaRPr sz="2800">
              <a:latin typeface="Tahoma"/>
              <a:ea typeface="Tahoma"/>
              <a:cs typeface="Tahoma"/>
              <a:sym typeface="Tahoma"/>
            </a:endParaRPr>
          </a:p>
          <a:p>
            <a:pPr indent="-412432" lvl="0" marL="341312" marR="0" rtl="0" algn="l">
              <a:lnSpc>
                <a:spcPct val="90000"/>
              </a:lnSpc>
              <a:spcBef>
                <a:spcPts val="700"/>
              </a:spcBef>
              <a:spcAft>
                <a:spcPts val="0"/>
              </a:spcAft>
              <a:buSzPts val="2800"/>
              <a:buFont typeface="Tahoma"/>
              <a:buChar char="■"/>
            </a:pPr>
            <a:r>
              <a:rPr lang="en-US" sz="2800">
                <a:latin typeface="Tahoma"/>
                <a:ea typeface="Tahoma"/>
                <a:cs typeface="Tahoma"/>
                <a:sym typeface="Tahoma"/>
              </a:rPr>
              <a:t>In frequency modulation (FM), the frequency of the carrier is changed according to the variation in the </a:t>
            </a:r>
            <a:r>
              <a:rPr lang="en-US" sz="2800">
                <a:latin typeface="Tahoma"/>
                <a:ea typeface="Tahoma"/>
                <a:cs typeface="Tahoma"/>
                <a:sym typeface="Tahoma"/>
              </a:rPr>
              <a:t>message</a:t>
            </a:r>
            <a:r>
              <a:rPr lang="en-US" sz="2800">
                <a:latin typeface="Tahoma"/>
                <a:ea typeface="Tahoma"/>
                <a:cs typeface="Tahoma"/>
                <a:sym typeface="Tahoma"/>
              </a:rPr>
              <a:t> signal. </a:t>
            </a:r>
            <a:endParaRPr sz="2800">
              <a:latin typeface="Tahoma"/>
              <a:ea typeface="Tahoma"/>
              <a:cs typeface="Tahoma"/>
              <a:sym typeface="Tahoma"/>
            </a:endParaRPr>
          </a:p>
          <a:p>
            <a:pPr indent="0" lvl="0" marL="0" marR="0" rtl="0" algn="l">
              <a:lnSpc>
                <a:spcPct val="90000"/>
              </a:lnSpc>
              <a:spcBef>
                <a:spcPts val="700"/>
              </a:spcBef>
              <a:spcAft>
                <a:spcPts val="0"/>
              </a:spcAft>
              <a:buNone/>
            </a:pPr>
            <a:r>
              <a:t/>
            </a:r>
            <a:endParaRPr sz="2800">
              <a:latin typeface="Tahoma"/>
              <a:ea typeface="Tahoma"/>
              <a:cs typeface="Tahoma"/>
              <a:sym typeface="Tahoma"/>
            </a:endParaRPr>
          </a:p>
        </p:txBody>
      </p:sp>
      <p:pic>
        <p:nvPicPr>
          <p:cNvPr id="137" name="Google Shape;137;p11"/>
          <p:cNvPicPr preferRelativeResize="0"/>
          <p:nvPr/>
        </p:nvPicPr>
        <p:blipFill>
          <a:blip r:embed="rId3">
            <a:alphaModFix/>
          </a:blip>
          <a:stretch>
            <a:fillRect/>
          </a:stretch>
        </p:blipFill>
        <p:spPr>
          <a:xfrm>
            <a:off x="3144997" y="3576700"/>
            <a:ext cx="2854025" cy="328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1" name="Shape 141"/>
        <p:cNvGrpSpPr/>
        <p:nvPr/>
      </p:nvGrpSpPr>
      <p:grpSpPr>
        <a:xfrm>
          <a:off x="0" y="0"/>
          <a:ext cx="0" cy="0"/>
          <a:chOff x="0" y="0"/>
          <a:chExt cx="0" cy="0"/>
        </a:xfrm>
      </p:grpSpPr>
      <p:sp>
        <p:nvSpPr>
          <p:cNvPr id="142" name="Google Shape;142;p12"/>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Advantages </a:t>
            </a:r>
            <a:endParaRPr/>
          </a:p>
        </p:txBody>
      </p:sp>
      <p:sp>
        <p:nvSpPr>
          <p:cNvPr id="143" name="Google Shape;143;p12"/>
          <p:cNvSpPr txBox="1"/>
          <p:nvPr/>
        </p:nvSpPr>
        <p:spPr>
          <a:xfrm>
            <a:off x="228773" y="5852100"/>
            <a:ext cx="8805000" cy="9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200">
                <a:latin typeface="Tahoma"/>
                <a:ea typeface="Tahoma"/>
                <a:cs typeface="Tahoma"/>
                <a:sym typeface="Tahoma"/>
              </a:rPr>
              <a:t>In conclusion FM is more preferred than the AM in walkie-talkies. </a:t>
            </a:r>
            <a:endParaRPr/>
          </a:p>
        </p:txBody>
      </p:sp>
      <p:graphicFrame>
        <p:nvGraphicFramePr>
          <p:cNvPr id="144" name="Google Shape;144;p12"/>
          <p:cNvGraphicFramePr/>
          <p:nvPr/>
        </p:nvGraphicFramePr>
        <p:xfrm>
          <a:off x="228775" y="1143000"/>
          <a:ext cx="3000000" cy="3000000"/>
        </p:xfrm>
        <a:graphic>
          <a:graphicData uri="http://schemas.openxmlformats.org/drawingml/2006/table">
            <a:tbl>
              <a:tblPr>
                <a:noFill/>
                <a:tableStyleId>{4CEC4B15-FF57-4E99-A318-0F172C146B28}</a:tableStyleId>
              </a:tblPr>
              <a:tblGrid>
                <a:gridCol w="3776600"/>
                <a:gridCol w="4909850"/>
              </a:tblGrid>
              <a:tr h="564350">
                <a:tc>
                  <a:txBody>
                    <a:bodyPr/>
                    <a:lstStyle/>
                    <a:p>
                      <a:pPr indent="0" lvl="0" marL="0" rtl="0" algn="l">
                        <a:spcBef>
                          <a:spcPts val="0"/>
                        </a:spcBef>
                        <a:spcAft>
                          <a:spcPts val="0"/>
                        </a:spcAft>
                        <a:buNone/>
                      </a:pPr>
                      <a:r>
                        <a:rPr lang="en-US" sz="2400"/>
                        <a:t>AM </a:t>
                      </a:r>
                      <a:endParaRPr sz="2400"/>
                    </a:p>
                  </a:txBody>
                  <a:tcPr marT="91425" marB="91425" marR="91425" marL="91425"/>
                </a:tc>
                <a:tc>
                  <a:txBody>
                    <a:bodyPr/>
                    <a:lstStyle/>
                    <a:p>
                      <a:pPr indent="0" lvl="0" marL="0" rtl="0" algn="l">
                        <a:spcBef>
                          <a:spcPts val="0"/>
                        </a:spcBef>
                        <a:spcAft>
                          <a:spcPts val="0"/>
                        </a:spcAft>
                        <a:buNone/>
                      </a:pPr>
                      <a:r>
                        <a:rPr lang="en-US" sz="2400"/>
                        <a:t>FM </a:t>
                      </a:r>
                      <a:endParaRPr sz="2400"/>
                    </a:p>
                  </a:txBody>
                  <a:tcPr marT="91425" marB="91425" marR="91425" marL="91425"/>
                </a:tc>
              </a:tr>
              <a:tr h="381000">
                <a:tc>
                  <a:txBody>
                    <a:bodyPr/>
                    <a:lstStyle/>
                    <a:p>
                      <a:pPr indent="-381000" lvl="0" marL="457200" rtl="0" algn="l">
                        <a:spcBef>
                          <a:spcPts val="0"/>
                        </a:spcBef>
                        <a:spcAft>
                          <a:spcPts val="0"/>
                        </a:spcAft>
                        <a:buSzPts val="2400"/>
                        <a:buChar char="-"/>
                      </a:pPr>
                      <a:r>
                        <a:rPr lang="en-US" sz="2400"/>
                        <a:t>It is simple to implement </a:t>
                      </a:r>
                      <a:endParaRPr sz="2400"/>
                    </a:p>
                    <a:p>
                      <a:pPr indent="-381000" lvl="0" marL="457200" rtl="0" algn="l">
                        <a:spcBef>
                          <a:spcPts val="0"/>
                        </a:spcBef>
                        <a:spcAft>
                          <a:spcPts val="0"/>
                        </a:spcAft>
                        <a:buSzPts val="2400"/>
                        <a:buChar char="-"/>
                      </a:pPr>
                      <a:r>
                        <a:rPr lang="en-US" sz="2400"/>
                        <a:t>It can be demodulated using a circuit consisting of very few components</a:t>
                      </a:r>
                      <a:endParaRPr sz="2400"/>
                    </a:p>
                    <a:p>
                      <a:pPr indent="-381000" lvl="0" marL="457200" rtl="0" algn="l">
                        <a:spcBef>
                          <a:spcPts val="0"/>
                        </a:spcBef>
                        <a:spcAft>
                          <a:spcPts val="0"/>
                        </a:spcAft>
                        <a:buSzPts val="2400"/>
                        <a:buChar char="-"/>
                      </a:pPr>
                      <a:r>
                        <a:rPr lang="en-US" sz="2400"/>
                        <a:t>AM receivers are very cheap as no specialized components are needed. </a:t>
                      </a:r>
                      <a:endParaRPr sz="2400"/>
                    </a:p>
                  </a:txBody>
                  <a:tcPr marT="91425" marB="91425" marR="91425" marL="91425"/>
                </a:tc>
                <a:tc>
                  <a:txBody>
                    <a:bodyPr/>
                    <a:lstStyle/>
                    <a:p>
                      <a:pPr indent="-381000" lvl="0" marL="457200" rtl="0" algn="l">
                        <a:spcBef>
                          <a:spcPts val="0"/>
                        </a:spcBef>
                        <a:spcAft>
                          <a:spcPts val="0"/>
                        </a:spcAft>
                        <a:buSzPts val="2400"/>
                        <a:buChar char="-"/>
                      </a:pPr>
                      <a:r>
                        <a:rPr lang="en-US" sz="2400"/>
                        <a:t>AM is more affected by static or noise than F&lt; Unwanted electromagnetic waves do not cause the frequency of FM carrier wave to change </a:t>
                      </a:r>
                      <a:endParaRPr sz="2400"/>
                    </a:p>
                    <a:p>
                      <a:pPr indent="-381000" lvl="0" marL="457200" rtl="0" algn="l">
                        <a:spcBef>
                          <a:spcPts val="0"/>
                        </a:spcBef>
                        <a:spcAft>
                          <a:spcPts val="0"/>
                        </a:spcAft>
                        <a:buSzPts val="2400"/>
                        <a:buChar char="-"/>
                      </a:pPr>
                      <a:r>
                        <a:rPr lang="en-US" sz="2400"/>
                        <a:t>Resilient to signal strength variations</a:t>
                      </a:r>
                      <a:endParaRPr sz="2400"/>
                    </a:p>
                    <a:p>
                      <a:pPr indent="-381000" lvl="0" marL="457200" rtl="0" algn="l">
                        <a:spcBef>
                          <a:spcPts val="0"/>
                        </a:spcBef>
                        <a:spcAft>
                          <a:spcPts val="0"/>
                        </a:spcAft>
                        <a:buSzPts val="2400"/>
                        <a:buChar char="-"/>
                      </a:pPr>
                      <a:r>
                        <a:rPr lang="en-US" sz="2400"/>
                        <a:t>Does not require linear amplifiers in the transmitter </a:t>
                      </a:r>
                      <a:endParaRPr sz="2400"/>
                    </a:p>
                    <a:p>
                      <a:pPr indent="-381000" lvl="0" marL="457200" rtl="0" algn="l">
                        <a:spcBef>
                          <a:spcPts val="0"/>
                        </a:spcBef>
                        <a:spcAft>
                          <a:spcPts val="0"/>
                        </a:spcAft>
                        <a:buSzPts val="2400"/>
                        <a:buChar char="-"/>
                      </a:pPr>
                      <a:r>
                        <a:rPr lang="en-US" sz="2400"/>
                        <a:t>enables greater efficiency than many Other modes. </a:t>
                      </a:r>
                      <a:endParaRPr sz="2400"/>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g5da4f9fb88_0_35"/>
          <p:cNvSpPr txBox="1"/>
          <p:nvPr/>
        </p:nvSpPr>
        <p:spPr>
          <a:xfrm>
            <a:off x="417475" y="1271950"/>
            <a:ext cx="8147400" cy="48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ahoma"/>
                <a:ea typeface="Tahoma"/>
                <a:cs typeface="Tahoma"/>
                <a:sym typeface="Tahoma"/>
              </a:rPr>
              <a:t>When the walkie-talkie comes close to another signal transmitter on the same channel frequency. It will cause a signal interference so all you can hear from your walkie-talkie is the undefined noise. In this lesson, we will use this property to locate the robot.  </a:t>
            </a:r>
            <a:endParaRPr sz="3000">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g5da4f9fb88_0_30"/>
          <p:cNvSpPr txBox="1"/>
          <p:nvPr/>
        </p:nvSpPr>
        <p:spPr>
          <a:xfrm>
            <a:off x="1374850" y="392725"/>
            <a:ext cx="7112100" cy="6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ahoma"/>
                <a:ea typeface="Tahoma"/>
                <a:cs typeface="Tahoma"/>
                <a:sym typeface="Tahoma"/>
              </a:rPr>
              <a:t>Pick your group! </a:t>
            </a:r>
            <a:endParaRPr sz="3000">
              <a:latin typeface="Tahoma"/>
              <a:ea typeface="Tahoma"/>
              <a:cs typeface="Tahoma"/>
              <a:sym typeface="Tahoma"/>
            </a:endParaRPr>
          </a:p>
        </p:txBody>
      </p:sp>
      <p:graphicFrame>
        <p:nvGraphicFramePr>
          <p:cNvPr id="159" name="Google Shape;159;g5da4f9fb88_0_30"/>
          <p:cNvGraphicFramePr/>
          <p:nvPr/>
        </p:nvGraphicFramePr>
        <p:xfrm>
          <a:off x="240625" y="998425"/>
          <a:ext cx="3000000" cy="3000000"/>
        </p:xfrm>
        <a:graphic>
          <a:graphicData uri="http://schemas.openxmlformats.org/drawingml/2006/table">
            <a:tbl>
              <a:tblPr>
                <a:noFill/>
                <a:tableStyleId>{4CEC4B15-FF57-4E99-A318-0F172C146B28}</a:tableStyleId>
              </a:tblPr>
              <a:tblGrid>
                <a:gridCol w="1207275"/>
                <a:gridCol w="1422200"/>
                <a:gridCol w="6033250"/>
              </a:tblGrid>
              <a:tr h="381000">
                <a:tc>
                  <a:txBody>
                    <a:bodyPr/>
                    <a:lstStyle/>
                    <a:p>
                      <a:pPr indent="0" lvl="0" marL="0" rtl="0" algn="l">
                        <a:spcBef>
                          <a:spcPts val="0"/>
                        </a:spcBef>
                        <a:spcAft>
                          <a:spcPts val="0"/>
                        </a:spcAft>
                        <a:buNone/>
                      </a:pPr>
                      <a:r>
                        <a:rPr lang="en-US" sz="2200"/>
                        <a:t>Group #</a:t>
                      </a:r>
                      <a:endParaRPr sz="2200"/>
                    </a:p>
                  </a:txBody>
                  <a:tcPr marT="91425" marB="91425" marR="91425" marL="91425"/>
                </a:tc>
                <a:tc>
                  <a:txBody>
                    <a:bodyPr/>
                    <a:lstStyle/>
                    <a:p>
                      <a:pPr indent="0" lvl="0" marL="0" rtl="0" algn="l">
                        <a:spcBef>
                          <a:spcPts val="0"/>
                        </a:spcBef>
                        <a:spcAft>
                          <a:spcPts val="0"/>
                        </a:spcAft>
                        <a:buNone/>
                      </a:pPr>
                      <a:r>
                        <a:rPr lang="en-US" sz="2200"/>
                        <a:t>Role </a:t>
                      </a:r>
                      <a:endParaRPr sz="2200"/>
                    </a:p>
                  </a:txBody>
                  <a:tcPr marT="91425" marB="91425" marR="91425" marL="91425"/>
                </a:tc>
                <a:tc>
                  <a:txBody>
                    <a:bodyPr/>
                    <a:lstStyle/>
                    <a:p>
                      <a:pPr indent="0" lvl="0" marL="0" rtl="0" algn="l">
                        <a:spcBef>
                          <a:spcPts val="0"/>
                        </a:spcBef>
                        <a:spcAft>
                          <a:spcPts val="0"/>
                        </a:spcAft>
                        <a:buNone/>
                      </a:pPr>
                      <a:r>
                        <a:rPr lang="en-US" sz="2200"/>
                        <a:t>Duties</a:t>
                      </a:r>
                      <a:endParaRPr sz="2200"/>
                    </a:p>
                  </a:txBody>
                  <a:tcPr marT="91425" marB="91425" marR="91425" marL="91425"/>
                </a:tc>
              </a:tr>
              <a:tr h="381000">
                <a:tc>
                  <a:txBody>
                    <a:bodyPr/>
                    <a:lstStyle/>
                    <a:p>
                      <a:pPr indent="0" lvl="0" marL="0" rtl="0" algn="l">
                        <a:spcBef>
                          <a:spcPts val="0"/>
                        </a:spcBef>
                        <a:spcAft>
                          <a:spcPts val="0"/>
                        </a:spcAft>
                        <a:buNone/>
                      </a:pPr>
                      <a:r>
                        <a:rPr lang="en-US" sz="2200"/>
                        <a:t>1</a:t>
                      </a:r>
                      <a:endParaRPr sz="2200"/>
                    </a:p>
                  </a:txBody>
                  <a:tcPr marT="91425" marB="91425" marR="91425" marL="91425"/>
                </a:tc>
                <a:tc>
                  <a:txBody>
                    <a:bodyPr/>
                    <a:lstStyle/>
                    <a:p>
                      <a:pPr indent="0" lvl="0" marL="0" rtl="0" algn="l">
                        <a:spcBef>
                          <a:spcPts val="0"/>
                        </a:spcBef>
                        <a:spcAft>
                          <a:spcPts val="0"/>
                        </a:spcAft>
                        <a:buNone/>
                      </a:pPr>
                      <a:r>
                        <a:rPr lang="en-US" sz="2200"/>
                        <a:t>Hide the Robot </a:t>
                      </a:r>
                      <a:endParaRPr sz="2200"/>
                    </a:p>
                  </a:txBody>
                  <a:tcPr marT="91425" marB="91425" marR="91425" marL="91425"/>
                </a:tc>
                <a:tc>
                  <a:txBody>
                    <a:bodyPr/>
                    <a:lstStyle/>
                    <a:p>
                      <a:pPr indent="-368300" lvl="0" marL="457200" rtl="0" algn="l">
                        <a:spcBef>
                          <a:spcPts val="0"/>
                        </a:spcBef>
                        <a:spcAft>
                          <a:spcPts val="0"/>
                        </a:spcAft>
                        <a:buSzPts val="2200"/>
                        <a:buChar char="-"/>
                      </a:pPr>
                      <a:r>
                        <a:rPr lang="en-US" sz="2200"/>
                        <a:t>You will have 5 mins to hide the robot with the mobile node. </a:t>
                      </a:r>
                      <a:endParaRPr sz="2200"/>
                    </a:p>
                    <a:p>
                      <a:pPr indent="-368300" lvl="0" marL="457200" rtl="0" algn="l">
                        <a:spcBef>
                          <a:spcPts val="0"/>
                        </a:spcBef>
                        <a:spcAft>
                          <a:spcPts val="0"/>
                        </a:spcAft>
                        <a:buSzPts val="2200"/>
                        <a:buChar char="-"/>
                      </a:pPr>
                      <a:r>
                        <a:rPr lang="en-US" sz="2200"/>
                        <a:t>you can not turn down the signal at any point. </a:t>
                      </a:r>
                      <a:endParaRPr sz="2200"/>
                    </a:p>
                    <a:p>
                      <a:pPr indent="-368300" lvl="0" marL="457200" rtl="0" algn="l">
                        <a:spcBef>
                          <a:spcPts val="0"/>
                        </a:spcBef>
                        <a:spcAft>
                          <a:spcPts val="0"/>
                        </a:spcAft>
                        <a:buSzPts val="2200"/>
                        <a:buChar char="-"/>
                      </a:pPr>
                      <a:r>
                        <a:rPr lang="en-US" sz="2200"/>
                        <a:t>After the game start, you can not touch the robot anymore but you can still control your robot to move. </a:t>
                      </a:r>
                      <a:endParaRPr sz="2200"/>
                    </a:p>
                    <a:p>
                      <a:pPr indent="-368300" lvl="0" marL="457200" rtl="0" algn="l">
                        <a:spcBef>
                          <a:spcPts val="0"/>
                        </a:spcBef>
                        <a:spcAft>
                          <a:spcPts val="0"/>
                        </a:spcAft>
                        <a:buSzPts val="2200"/>
                        <a:buChar char="-"/>
                      </a:pPr>
                      <a:r>
                        <a:rPr lang="en-US" sz="2200"/>
                        <a:t>do not make any noise during the </a:t>
                      </a:r>
                      <a:r>
                        <a:rPr lang="en-US" sz="2200"/>
                        <a:t>activity</a:t>
                      </a:r>
                      <a:r>
                        <a:rPr lang="en-US" sz="2200"/>
                        <a:t>. </a:t>
                      </a:r>
                      <a:endParaRPr sz="2200"/>
                    </a:p>
                    <a:p>
                      <a:pPr indent="-368300" lvl="0" marL="457200" rtl="0" algn="l">
                        <a:spcBef>
                          <a:spcPts val="0"/>
                        </a:spcBef>
                        <a:spcAft>
                          <a:spcPts val="0"/>
                        </a:spcAft>
                        <a:buSzPts val="2200"/>
                        <a:buChar char="-"/>
                      </a:pPr>
                      <a:r>
                        <a:rPr lang="en-US" sz="2200"/>
                        <a:t>Do not run in the hallway </a:t>
                      </a:r>
                      <a:endParaRPr sz="2200"/>
                    </a:p>
                  </a:txBody>
                  <a:tcPr marT="91425" marB="91425" marR="91425" marL="91425"/>
                </a:tc>
              </a:tr>
              <a:tr h="381000">
                <a:tc>
                  <a:txBody>
                    <a:bodyPr/>
                    <a:lstStyle/>
                    <a:p>
                      <a:pPr indent="0" lvl="0" marL="0" rtl="0" algn="l">
                        <a:spcBef>
                          <a:spcPts val="0"/>
                        </a:spcBef>
                        <a:spcAft>
                          <a:spcPts val="0"/>
                        </a:spcAft>
                        <a:buNone/>
                      </a:pPr>
                      <a:r>
                        <a:rPr lang="en-US" sz="2200"/>
                        <a:t>group 2,3,4,5</a:t>
                      </a:r>
                      <a:endParaRPr sz="2200"/>
                    </a:p>
                  </a:txBody>
                  <a:tcPr marT="91425" marB="91425" marR="91425" marL="91425"/>
                </a:tc>
                <a:tc>
                  <a:txBody>
                    <a:bodyPr/>
                    <a:lstStyle/>
                    <a:p>
                      <a:pPr indent="0" lvl="0" marL="0" rtl="0" algn="l">
                        <a:spcBef>
                          <a:spcPts val="0"/>
                        </a:spcBef>
                        <a:spcAft>
                          <a:spcPts val="0"/>
                        </a:spcAft>
                        <a:buNone/>
                      </a:pPr>
                      <a:r>
                        <a:rPr lang="en-US" sz="2200"/>
                        <a:t>Find the Robot </a:t>
                      </a:r>
                      <a:endParaRPr sz="2200"/>
                    </a:p>
                  </a:txBody>
                  <a:tcPr marT="91425" marB="91425" marR="91425" marL="91425"/>
                </a:tc>
                <a:tc>
                  <a:txBody>
                    <a:bodyPr/>
                    <a:lstStyle/>
                    <a:p>
                      <a:pPr indent="-368300" lvl="0" marL="457200" rtl="0" algn="l">
                        <a:spcBef>
                          <a:spcPts val="0"/>
                        </a:spcBef>
                        <a:spcAft>
                          <a:spcPts val="0"/>
                        </a:spcAft>
                        <a:buSzPts val="2200"/>
                        <a:buChar char="-"/>
                      </a:pPr>
                      <a:r>
                        <a:rPr lang="en-US" sz="2200"/>
                        <a:t>each group will hold a walkie-talkie try to find the robot. </a:t>
                      </a:r>
                      <a:endParaRPr sz="2200"/>
                    </a:p>
                    <a:p>
                      <a:pPr indent="-368300" lvl="0" marL="457200" rtl="0" algn="l">
                        <a:spcBef>
                          <a:spcPts val="0"/>
                        </a:spcBef>
                        <a:spcAft>
                          <a:spcPts val="0"/>
                        </a:spcAft>
                        <a:buSzPts val="2200"/>
                        <a:buChar char="-"/>
                      </a:pPr>
                      <a:r>
                        <a:rPr lang="en-US" sz="2200"/>
                        <a:t>you can not communicate across group. </a:t>
                      </a:r>
                      <a:endParaRPr sz="2200"/>
                    </a:p>
                    <a:p>
                      <a:pPr indent="-368300" lvl="0" marL="457200" rtl="0" algn="l">
                        <a:spcBef>
                          <a:spcPts val="0"/>
                        </a:spcBef>
                        <a:spcAft>
                          <a:spcPts val="0"/>
                        </a:spcAft>
                        <a:buSzPts val="2200"/>
                        <a:buChar char="-"/>
                      </a:pPr>
                      <a:r>
                        <a:rPr lang="en-US" sz="2200"/>
                        <a:t>you can not ask other people for help. </a:t>
                      </a:r>
                      <a:endParaRPr sz="2200"/>
                    </a:p>
                    <a:p>
                      <a:pPr indent="-368300" lvl="0" marL="457200" rtl="0" algn="l">
                        <a:spcBef>
                          <a:spcPts val="0"/>
                        </a:spcBef>
                        <a:spcAft>
                          <a:spcPts val="0"/>
                        </a:spcAft>
                        <a:buSzPts val="2200"/>
                        <a:buChar char="-"/>
                      </a:pPr>
                      <a:r>
                        <a:rPr lang="en-US" sz="2200"/>
                        <a:t>you have 30 mins to find the robot. </a:t>
                      </a:r>
                      <a:endParaRPr sz="22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g5da4f9fb88_0_43"/>
          <p:cNvSpPr txBox="1"/>
          <p:nvPr/>
        </p:nvSpPr>
        <p:spPr>
          <a:xfrm>
            <a:off x="1335775" y="314575"/>
            <a:ext cx="5998200" cy="6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ahoma"/>
                <a:ea typeface="Tahoma"/>
                <a:cs typeface="Tahoma"/>
                <a:sym typeface="Tahoma"/>
              </a:rPr>
              <a:t>Exit Slip </a:t>
            </a:r>
            <a:endParaRPr sz="3000">
              <a:latin typeface="Tahoma"/>
              <a:ea typeface="Tahoma"/>
              <a:cs typeface="Tahoma"/>
              <a:sym typeface="Tahoma"/>
            </a:endParaRPr>
          </a:p>
        </p:txBody>
      </p:sp>
      <p:sp>
        <p:nvSpPr>
          <p:cNvPr id="167" name="Google Shape;167;g5da4f9fb88_0_43"/>
          <p:cNvSpPr txBox="1"/>
          <p:nvPr/>
        </p:nvSpPr>
        <p:spPr>
          <a:xfrm>
            <a:off x="456550" y="1838575"/>
            <a:ext cx="8401500" cy="31065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Tahoma"/>
              <a:buChar char="-"/>
            </a:pPr>
            <a:r>
              <a:rPr lang="en-US" sz="3000">
                <a:latin typeface="Tahoma"/>
                <a:ea typeface="Tahoma"/>
                <a:cs typeface="Tahoma"/>
                <a:sym typeface="Tahoma"/>
              </a:rPr>
              <a:t>Write a plan on how your group plan to hide or find the robot in detail, you only approved to play the game if your plan is approved.</a:t>
            </a:r>
            <a:endParaRPr sz="3000">
              <a:latin typeface="Tahoma"/>
              <a:ea typeface="Tahoma"/>
              <a:cs typeface="Tahoma"/>
              <a:sym typeface="Tahoma"/>
            </a:endParaRPr>
          </a:p>
          <a:p>
            <a:pPr indent="-419100" lvl="0" marL="457200" rtl="0" algn="l">
              <a:spcBef>
                <a:spcPts val="0"/>
              </a:spcBef>
              <a:spcAft>
                <a:spcPts val="0"/>
              </a:spcAft>
              <a:buSzPts val="3000"/>
              <a:buFont typeface="Tahoma"/>
              <a:buChar char="-"/>
            </a:pPr>
            <a:r>
              <a:rPr lang="en-US" sz="3000">
                <a:latin typeface="Tahoma"/>
                <a:ea typeface="Tahoma"/>
                <a:cs typeface="Tahoma"/>
                <a:sym typeface="Tahoma"/>
              </a:rPr>
              <a:t>You plan should be around 300-500 words. </a:t>
            </a:r>
            <a:endParaRPr sz="3000">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 name="Shape 58"/>
        <p:cNvGrpSpPr/>
        <p:nvPr/>
      </p:nvGrpSpPr>
      <p:grpSpPr>
        <a:xfrm>
          <a:off x="0" y="0"/>
          <a:ext cx="0" cy="0"/>
          <a:chOff x="0" y="0"/>
          <a:chExt cx="0" cy="0"/>
        </a:xfrm>
      </p:grpSpPr>
      <p:sp>
        <p:nvSpPr>
          <p:cNvPr id="59" name="Google Shape;59;p2"/>
          <p:cNvSpPr txBox="1"/>
          <p:nvPr/>
        </p:nvSpPr>
        <p:spPr>
          <a:xfrm>
            <a:off x="1463800" y="79375"/>
            <a:ext cx="7680300" cy="777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b="0" i="0" lang="en-US" sz="4400" u="none">
                <a:solidFill>
                  <a:srgbClr val="333399"/>
                </a:solidFill>
                <a:latin typeface="Tahoma"/>
                <a:ea typeface="Tahoma"/>
                <a:cs typeface="Tahoma"/>
                <a:sym typeface="Tahoma"/>
              </a:rPr>
              <a:t>History of Walkie- Talkie  </a:t>
            </a:r>
            <a:endParaRPr/>
          </a:p>
        </p:txBody>
      </p:sp>
      <p:pic>
        <p:nvPicPr>
          <p:cNvPr id="60" name="Google Shape;60;p2"/>
          <p:cNvPicPr preferRelativeResize="0"/>
          <p:nvPr/>
        </p:nvPicPr>
        <p:blipFill rotWithShape="1">
          <a:blip r:embed="rId3">
            <a:alphaModFix/>
          </a:blip>
          <a:srcRect b="0" l="0" r="0" t="0"/>
          <a:stretch/>
        </p:blipFill>
        <p:spPr>
          <a:xfrm>
            <a:off x="869012" y="1249150"/>
            <a:ext cx="7680325" cy="51768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4" name="Shape 64"/>
        <p:cNvGrpSpPr/>
        <p:nvPr/>
      </p:nvGrpSpPr>
      <p:grpSpPr>
        <a:xfrm>
          <a:off x="0" y="0"/>
          <a:ext cx="0" cy="0"/>
          <a:chOff x="0" y="0"/>
          <a:chExt cx="0" cy="0"/>
        </a:xfrm>
      </p:grpSpPr>
      <p:sp>
        <p:nvSpPr>
          <p:cNvPr id="65" name="Google Shape;65;p3"/>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b="0" i="0" lang="en-US" sz="4400" u="none">
                <a:solidFill>
                  <a:srgbClr val="333399"/>
                </a:solidFill>
                <a:latin typeface="Tahoma"/>
                <a:ea typeface="Tahoma"/>
                <a:cs typeface="Tahoma"/>
                <a:sym typeface="Tahoma"/>
              </a:rPr>
              <a:t>History of Walkie-Talkie  </a:t>
            </a:r>
            <a:endParaRPr/>
          </a:p>
        </p:txBody>
      </p:sp>
      <p:sp>
        <p:nvSpPr>
          <p:cNvPr id="66" name="Google Shape;66;p3"/>
          <p:cNvSpPr/>
          <p:nvPr/>
        </p:nvSpPr>
        <p:spPr>
          <a:xfrm>
            <a:off x="1182687" y="1447800"/>
            <a:ext cx="7772400" cy="4684712"/>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400"/>
              <a:buFont typeface="Tahoma"/>
              <a:buChar char="-"/>
            </a:pPr>
            <a:r>
              <a:rPr lang="en-US" sz="2400">
                <a:latin typeface="Tahoma"/>
                <a:ea typeface="Tahoma"/>
                <a:cs typeface="Tahoma"/>
                <a:sym typeface="Tahoma"/>
              </a:rPr>
              <a:t>A walkie-talkie is a hand-held, portable, bi-directional radio transceiver. </a:t>
            </a:r>
            <a:endParaRPr sz="2400">
              <a:latin typeface="Tahoma"/>
              <a:ea typeface="Tahoma"/>
              <a:cs typeface="Tahoma"/>
              <a:sym typeface="Tahoma"/>
            </a:endParaRPr>
          </a:p>
          <a:p>
            <a:pPr indent="-381000" lvl="0" marL="457200" marR="0" rtl="0" algn="l">
              <a:lnSpc>
                <a:spcPct val="100000"/>
              </a:lnSpc>
              <a:spcBef>
                <a:spcPts val="0"/>
              </a:spcBef>
              <a:spcAft>
                <a:spcPts val="0"/>
              </a:spcAft>
              <a:buSzPts val="2400"/>
              <a:buFont typeface="Tahoma"/>
              <a:buChar char="-"/>
            </a:pPr>
            <a:r>
              <a:rPr lang="en-US" sz="2400">
                <a:latin typeface="Tahoma"/>
                <a:ea typeface="Tahoma"/>
                <a:cs typeface="Tahoma"/>
                <a:sym typeface="Tahoma"/>
              </a:rPr>
              <a:t>the name walkie-talkie was said to have been coined in 1941 during a demonstration in Toronto. A reporter saw a soldier walking about the c-18 version strapped to his uniform. “what does it do?” the </a:t>
            </a:r>
            <a:r>
              <a:rPr lang="en-US" sz="2400">
                <a:latin typeface="Tahoma"/>
                <a:ea typeface="Tahoma"/>
                <a:cs typeface="Tahoma"/>
                <a:sym typeface="Tahoma"/>
              </a:rPr>
              <a:t>soldier</a:t>
            </a:r>
            <a:r>
              <a:rPr lang="en-US" sz="2400">
                <a:latin typeface="Tahoma"/>
                <a:ea typeface="Tahoma"/>
                <a:cs typeface="Tahoma"/>
                <a:sym typeface="Tahoma"/>
              </a:rPr>
              <a:t> was asked. </a:t>
            </a:r>
            <a:endParaRPr sz="2400">
              <a:latin typeface="Tahoma"/>
              <a:ea typeface="Tahoma"/>
              <a:cs typeface="Tahoma"/>
              <a:sym typeface="Tahoma"/>
            </a:endParaRPr>
          </a:p>
          <a:p>
            <a:pPr indent="-381000" lvl="0" marL="457200" marR="0" rtl="0" algn="l">
              <a:lnSpc>
                <a:spcPct val="100000"/>
              </a:lnSpc>
              <a:spcBef>
                <a:spcPts val="0"/>
              </a:spcBef>
              <a:spcAft>
                <a:spcPts val="0"/>
              </a:spcAft>
              <a:buSzPts val="2400"/>
              <a:buFont typeface="Tahoma"/>
              <a:buChar char="-"/>
            </a:pPr>
            <a:r>
              <a:rPr lang="en-US" sz="2400">
                <a:latin typeface="Tahoma"/>
                <a:ea typeface="Tahoma"/>
                <a:cs typeface="Tahoma"/>
                <a:sym typeface="Tahoma"/>
              </a:rPr>
              <a:t>“Well, you can talk with it while you walk with it” was the answer and the name of walkie-talkie was born. </a:t>
            </a:r>
            <a:endParaRPr sz="240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0" name="Shape 70"/>
        <p:cNvGrpSpPr/>
        <p:nvPr/>
      </p:nvGrpSpPr>
      <p:grpSpPr>
        <a:xfrm>
          <a:off x="0" y="0"/>
          <a:ext cx="0" cy="0"/>
          <a:chOff x="0" y="0"/>
          <a:chExt cx="0" cy="0"/>
        </a:xfrm>
      </p:grpSpPr>
      <p:sp>
        <p:nvSpPr>
          <p:cNvPr id="71" name="Google Shape;71;g5da4f9fb88_0_0"/>
          <p:cNvSpPr txBox="1"/>
          <p:nvPr/>
        </p:nvSpPr>
        <p:spPr>
          <a:xfrm>
            <a:off x="1150937" y="0"/>
            <a:ext cx="77931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b="0" i="0" lang="en-US" sz="4400" u="none">
                <a:solidFill>
                  <a:srgbClr val="333399"/>
                </a:solidFill>
                <a:latin typeface="Tahoma"/>
                <a:ea typeface="Tahoma"/>
                <a:cs typeface="Tahoma"/>
                <a:sym typeface="Tahoma"/>
              </a:rPr>
              <a:t>History of Walkie-Talkie  </a:t>
            </a:r>
            <a:endParaRPr/>
          </a:p>
        </p:txBody>
      </p:sp>
      <p:sp>
        <p:nvSpPr>
          <p:cNvPr id="72" name="Google Shape;72;g5da4f9fb88_0_0"/>
          <p:cNvSpPr/>
          <p:nvPr/>
        </p:nvSpPr>
        <p:spPr>
          <a:xfrm>
            <a:off x="1182687" y="1447800"/>
            <a:ext cx="7772400" cy="46848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SzPts val="2400"/>
              <a:buFont typeface="Tahoma"/>
              <a:buChar char="-"/>
            </a:pPr>
            <a:r>
              <a:rPr lang="en-US" sz="2400">
                <a:latin typeface="Tahoma"/>
                <a:ea typeface="Tahoma"/>
                <a:cs typeface="Tahoma"/>
                <a:sym typeface="Tahoma"/>
              </a:rPr>
              <a:t>When walkie-talkie first invented, someone needed to carry part of the walkie-talkie on their back because it was so large. It is not clear who should get credit for the invention of the device. </a:t>
            </a:r>
            <a:endParaRPr sz="2400">
              <a:latin typeface="Tahoma"/>
              <a:ea typeface="Tahoma"/>
              <a:cs typeface="Tahoma"/>
              <a:sym typeface="Tahoma"/>
            </a:endParaRPr>
          </a:p>
          <a:p>
            <a:pPr indent="-381000" lvl="0" marL="457200" marR="0" rtl="0" algn="l">
              <a:lnSpc>
                <a:spcPct val="100000"/>
              </a:lnSpc>
              <a:spcBef>
                <a:spcPts val="0"/>
              </a:spcBef>
              <a:spcAft>
                <a:spcPts val="0"/>
              </a:spcAft>
              <a:buSzPts val="2400"/>
              <a:buFont typeface="Tahoma"/>
              <a:buChar char="-"/>
            </a:pPr>
            <a:r>
              <a:rPr lang="en-US" sz="2400">
                <a:latin typeface="Tahoma"/>
                <a:ea typeface="Tahoma"/>
                <a:cs typeface="Tahoma"/>
                <a:sym typeface="Tahoma"/>
              </a:rPr>
              <a:t>Around</a:t>
            </a:r>
            <a:r>
              <a:rPr lang="en-US" sz="2400">
                <a:latin typeface="Tahoma"/>
                <a:ea typeface="Tahoma"/>
                <a:cs typeface="Tahoma"/>
                <a:sym typeface="Tahoma"/>
              </a:rPr>
              <a:t> the same time Al Gross was walking on his model, Donald Hings was working on his version of the walkie walkie which he called a “packset”. Hings invention was used during War World Two starting in 1942 and was very important in the war effort. </a:t>
            </a:r>
            <a:endParaRPr sz="2400">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6" name="Shape 76"/>
        <p:cNvGrpSpPr/>
        <p:nvPr/>
      </p:nvGrpSpPr>
      <p:grpSpPr>
        <a:xfrm>
          <a:off x="0" y="0"/>
          <a:ext cx="0" cy="0"/>
          <a:chOff x="0" y="0"/>
          <a:chExt cx="0" cy="0"/>
        </a:xfrm>
      </p:grpSpPr>
      <p:sp>
        <p:nvSpPr>
          <p:cNvPr id="77" name="Google Shape;77;g5da4f9fb88_0_5"/>
          <p:cNvSpPr txBox="1"/>
          <p:nvPr/>
        </p:nvSpPr>
        <p:spPr>
          <a:xfrm>
            <a:off x="1150937" y="0"/>
            <a:ext cx="77931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b="0" i="0" lang="en-US" sz="4400" u="none">
                <a:solidFill>
                  <a:srgbClr val="333399"/>
                </a:solidFill>
                <a:latin typeface="Tahoma"/>
                <a:ea typeface="Tahoma"/>
                <a:cs typeface="Tahoma"/>
                <a:sym typeface="Tahoma"/>
              </a:rPr>
              <a:t>History of Walkie-Talkie  </a:t>
            </a:r>
            <a:endParaRPr/>
          </a:p>
        </p:txBody>
      </p:sp>
      <p:sp>
        <p:nvSpPr>
          <p:cNvPr id="78" name="Google Shape;78;g5da4f9fb88_0_5"/>
          <p:cNvSpPr/>
          <p:nvPr/>
        </p:nvSpPr>
        <p:spPr>
          <a:xfrm>
            <a:off x="1182687" y="1447800"/>
            <a:ext cx="7772400" cy="46848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SzPts val="2400"/>
              <a:buFont typeface="Tahoma"/>
              <a:buChar char="-"/>
            </a:pPr>
            <a:r>
              <a:rPr lang="en-US" sz="2400">
                <a:latin typeface="Tahoma"/>
                <a:ea typeface="Tahoma"/>
                <a:cs typeface="Tahoma"/>
                <a:sym typeface="Tahoma"/>
              </a:rPr>
              <a:t>After World War Two the use of the band held radio spread throughout different public sectors. With more compact </a:t>
            </a:r>
            <a:r>
              <a:rPr lang="en-US" sz="2400">
                <a:latin typeface="Tahoma"/>
                <a:ea typeface="Tahoma"/>
                <a:cs typeface="Tahoma"/>
                <a:sym typeface="Tahoma"/>
              </a:rPr>
              <a:t>designed</a:t>
            </a:r>
            <a:r>
              <a:rPr lang="en-US" sz="2400">
                <a:latin typeface="Tahoma"/>
                <a:ea typeface="Tahoma"/>
                <a:cs typeface="Tahoma"/>
                <a:sym typeface="Tahoma"/>
              </a:rPr>
              <a:t> police and fireman began to reply more on the device for communication. Later walkie-talkie use move for public to private sectors and to everyday use for the average </a:t>
            </a:r>
            <a:r>
              <a:rPr lang="en-US" sz="2400">
                <a:latin typeface="Tahoma"/>
                <a:ea typeface="Tahoma"/>
                <a:cs typeface="Tahoma"/>
                <a:sym typeface="Tahoma"/>
              </a:rPr>
              <a:t>person</a:t>
            </a:r>
            <a:r>
              <a:rPr lang="en-US" sz="2400">
                <a:latin typeface="Tahoma"/>
                <a:ea typeface="Tahoma"/>
                <a:cs typeface="Tahoma"/>
                <a:sym typeface="Tahoma"/>
              </a:rPr>
              <a:t> or even toys for children. </a:t>
            </a:r>
            <a:r>
              <a:rPr lang="en-US" sz="2400">
                <a:latin typeface="Tahoma"/>
                <a:ea typeface="Tahoma"/>
                <a:cs typeface="Tahoma"/>
                <a:sym typeface="Tahoma"/>
              </a:rPr>
              <a:t> </a:t>
            </a:r>
            <a:endParaRPr sz="240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2" name="Shape 82"/>
        <p:cNvGrpSpPr/>
        <p:nvPr/>
      </p:nvGrpSpPr>
      <p:grpSpPr>
        <a:xfrm>
          <a:off x="0" y="0"/>
          <a:ext cx="0" cy="0"/>
          <a:chOff x="0" y="0"/>
          <a:chExt cx="0" cy="0"/>
        </a:xfrm>
      </p:grpSpPr>
      <p:sp>
        <p:nvSpPr>
          <p:cNvPr id="83" name="Google Shape;83;p4"/>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3600"/>
              <a:buFont typeface="Tahoma"/>
              <a:buNone/>
            </a:pPr>
            <a:r>
              <a:rPr lang="en-US" sz="3600">
                <a:solidFill>
                  <a:srgbClr val="333399"/>
                </a:solidFill>
                <a:latin typeface="Tahoma"/>
                <a:ea typeface="Tahoma"/>
                <a:cs typeface="Tahoma"/>
                <a:sym typeface="Tahoma"/>
              </a:rPr>
              <a:t>How to Work? </a:t>
            </a:r>
            <a:endParaRPr/>
          </a:p>
        </p:txBody>
      </p:sp>
      <p:sp>
        <p:nvSpPr>
          <p:cNvPr id="84" name="Google Shape;84;p4"/>
          <p:cNvSpPr txBox="1"/>
          <p:nvPr/>
        </p:nvSpPr>
        <p:spPr>
          <a:xfrm>
            <a:off x="0" y="1086600"/>
            <a:ext cx="9144000" cy="4684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00000"/>
              </a:lnSpc>
              <a:spcBef>
                <a:spcPts val="800"/>
              </a:spcBef>
              <a:spcAft>
                <a:spcPts val="0"/>
              </a:spcAft>
              <a:buClr>
                <a:srgbClr val="3333CC"/>
              </a:buClr>
              <a:buSzPts val="1920"/>
              <a:buFont typeface="Noto Sans Symbols"/>
              <a:buChar char="■"/>
            </a:pPr>
            <a:r>
              <a:rPr lang="en-US" sz="3200">
                <a:latin typeface="Tahoma"/>
                <a:ea typeface="Tahoma"/>
                <a:cs typeface="Tahoma"/>
                <a:sym typeface="Tahoma"/>
              </a:rPr>
              <a:t>The walkie-talkie communication system consists of two receivers and two transmitter circuits. One </a:t>
            </a:r>
            <a:r>
              <a:rPr lang="en-US" sz="3200">
                <a:latin typeface="Tahoma"/>
                <a:ea typeface="Tahoma"/>
                <a:cs typeface="Tahoma"/>
                <a:sym typeface="Tahoma"/>
              </a:rPr>
              <a:t>receiver</a:t>
            </a:r>
            <a:r>
              <a:rPr lang="en-US" sz="3200">
                <a:latin typeface="Tahoma"/>
                <a:ea typeface="Tahoma"/>
                <a:cs typeface="Tahoma"/>
                <a:sym typeface="Tahoma"/>
              </a:rPr>
              <a:t> and one transmitter circuits are for each walkie- talkies. The general structure of the system looks like this: </a:t>
            </a:r>
            <a:endParaRPr/>
          </a:p>
        </p:txBody>
      </p:sp>
      <p:pic>
        <p:nvPicPr>
          <p:cNvPr id="85" name="Google Shape;85;p4"/>
          <p:cNvPicPr preferRelativeResize="0"/>
          <p:nvPr/>
        </p:nvPicPr>
        <p:blipFill>
          <a:blip r:embed="rId3">
            <a:alphaModFix/>
          </a:blip>
          <a:stretch>
            <a:fillRect/>
          </a:stretch>
        </p:blipFill>
        <p:spPr>
          <a:xfrm>
            <a:off x="2150750" y="3694484"/>
            <a:ext cx="4560300" cy="3067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0" name="Shape 90"/>
        <p:cNvGrpSpPr/>
        <p:nvPr/>
      </p:nvGrpSpPr>
      <p:grpSpPr>
        <a:xfrm>
          <a:off x="0" y="0"/>
          <a:ext cx="0" cy="0"/>
          <a:chOff x="0" y="0"/>
          <a:chExt cx="0" cy="0"/>
        </a:xfrm>
      </p:grpSpPr>
      <p:sp>
        <p:nvSpPr>
          <p:cNvPr id="91" name="Google Shape;91;p5"/>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How to Work? </a:t>
            </a:r>
            <a:endParaRPr/>
          </a:p>
        </p:txBody>
      </p:sp>
      <p:pic>
        <p:nvPicPr>
          <p:cNvPr id="92" name="Google Shape;92;p5"/>
          <p:cNvPicPr preferRelativeResize="0"/>
          <p:nvPr/>
        </p:nvPicPr>
        <p:blipFill>
          <a:blip r:embed="rId3">
            <a:alphaModFix/>
          </a:blip>
          <a:stretch>
            <a:fillRect/>
          </a:stretch>
        </p:blipFill>
        <p:spPr>
          <a:xfrm>
            <a:off x="93625" y="1143000"/>
            <a:ext cx="3924300" cy="3124200"/>
          </a:xfrm>
          <a:prstGeom prst="rect">
            <a:avLst/>
          </a:prstGeom>
          <a:noFill/>
          <a:ln>
            <a:noFill/>
          </a:ln>
        </p:spPr>
      </p:pic>
      <p:sp>
        <p:nvSpPr>
          <p:cNvPr id="93" name="Google Shape;93;p5"/>
          <p:cNvSpPr txBox="1"/>
          <p:nvPr/>
        </p:nvSpPr>
        <p:spPr>
          <a:xfrm>
            <a:off x="4017925" y="1087500"/>
            <a:ext cx="5126100" cy="46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highlight>
                  <a:srgbClr val="FFFF00"/>
                </a:highlight>
                <a:latin typeface="Times New Roman"/>
                <a:ea typeface="Times New Roman"/>
                <a:cs typeface="Times New Roman"/>
                <a:sym typeface="Times New Roman"/>
              </a:rPr>
              <a:t>Amplifier- </a:t>
            </a:r>
            <a:r>
              <a:rPr lang="en-US" sz="2400">
                <a:latin typeface="Times New Roman"/>
                <a:ea typeface="Times New Roman"/>
                <a:cs typeface="Times New Roman"/>
                <a:sym typeface="Times New Roman"/>
              </a:rPr>
              <a:t>An electronic device for </a:t>
            </a:r>
            <a:r>
              <a:rPr lang="en-US" sz="2400">
                <a:latin typeface="Times New Roman"/>
                <a:ea typeface="Times New Roman"/>
                <a:cs typeface="Times New Roman"/>
                <a:sym typeface="Times New Roman"/>
              </a:rPr>
              <a:t>increasing</a:t>
            </a:r>
            <a:r>
              <a:rPr lang="en-US" sz="2400">
                <a:latin typeface="Times New Roman"/>
                <a:ea typeface="Times New Roman"/>
                <a:cs typeface="Times New Roman"/>
                <a:sym typeface="Times New Roman"/>
              </a:rPr>
              <a:t> the amplitude of electrical signal, used chiefly in sound </a:t>
            </a:r>
            <a:r>
              <a:rPr lang="en-US" sz="2400">
                <a:latin typeface="Times New Roman"/>
                <a:ea typeface="Times New Roman"/>
                <a:cs typeface="Times New Roman"/>
                <a:sym typeface="Times New Roman"/>
              </a:rPr>
              <a:t>reproduction</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US" sz="2400">
                <a:highlight>
                  <a:srgbClr val="FFFF00"/>
                </a:highlight>
                <a:latin typeface="Times New Roman"/>
                <a:ea typeface="Times New Roman"/>
                <a:cs typeface="Times New Roman"/>
                <a:sym typeface="Times New Roman"/>
              </a:rPr>
              <a:t>Modulator- </a:t>
            </a:r>
            <a:r>
              <a:rPr lang="en-US" sz="2400">
                <a:latin typeface="Times New Roman"/>
                <a:ea typeface="Times New Roman"/>
                <a:cs typeface="Times New Roman"/>
                <a:sym typeface="Times New Roman"/>
              </a:rPr>
              <a:t>a device that modulating a carrier wave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US" sz="2400">
                <a:highlight>
                  <a:srgbClr val="FFFF00"/>
                </a:highlight>
                <a:latin typeface="Times New Roman"/>
                <a:ea typeface="Times New Roman"/>
                <a:cs typeface="Times New Roman"/>
                <a:sym typeface="Times New Roman"/>
              </a:rPr>
              <a:t>Demodulator-</a:t>
            </a:r>
            <a:r>
              <a:rPr lang="en-US" sz="2400">
                <a:latin typeface="Times New Roman"/>
                <a:ea typeface="Times New Roman"/>
                <a:cs typeface="Times New Roman"/>
                <a:sym typeface="Times New Roman"/>
              </a:rPr>
              <a:t> an </a:t>
            </a:r>
            <a:r>
              <a:rPr lang="en-US" sz="2400">
                <a:latin typeface="Times New Roman"/>
                <a:ea typeface="Times New Roman"/>
                <a:cs typeface="Times New Roman"/>
                <a:sym typeface="Times New Roman"/>
              </a:rPr>
              <a:t>electronic</a:t>
            </a:r>
            <a:r>
              <a:rPr lang="en-US" sz="2400">
                <a:latin typeface="Times New Roman"/>
                <a:ea typeface="Times New Roman"/>
                <a:cs typeface="Times New Roman"/>
                <a:sym typeface="Times New Roman"/>
              </a:rPr>
              <a:t> circuit that is used to recover the </a:t>
            </a:r>
            <a:r>
              <a:rPr lang="en-US" sz="2400">
                <a:latin typeface="Times New Roman"/>
                <a:ea typeface="Times New Roman"/>
                <a:cs typeface="Times New Roman"/>
                <a:sym typeface="Times New Roman"/>
              </a:rPr>
              <a:t>information</a:t>
            </a:r>
            <a:r>
              <a:rPr lang="en-US" sz="2400">
                <a:latin typeface="Times New Roman"/>
                <a:ea typeface="Times New Roman"/>
                <a:cs typeface="Times New Roman"/>
                <a:sym typeface="Times New Roman"/>
              </a:rPr>
              <a:t> content from the modulated carrier wave. </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400">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7" name="Shape 97"/>
        <p:cNvGrpSpPr/>
        <p:nvPr/>
      </p:nvGrpSpPr>
      <p:grpSpPr>
        <a:xfrm>
          <a:off x="0" y="0"/>
          <a:ext cx="0" cy="0"/>
          <a:chOff x="0" y="0"/>
          <a:chExt cx="0" cy="0"/>
        </a:xfrm>
      </p:grpSpPr>
      <p:sp>
        <p:nvSpPr>
          <p:cNvPr id="98" name="Google Shape;98;p6"/>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How to Work? </a:t>
            </a:r>
            <a:endParaRPr/>
          </a:p>
        </p:txBody>
      </p:sp>
      <p:sp>
        <p:nvSpPr>
          <p:cNvPr id="99" name="Google Shape;99;p6"/>
          <p:cNvSpPr txBox="1"/>
          <p:nvPr/>
        </p:nvSpPr>
        <p:spPr>
          <a:xfrm>
            <a:off x="0" y="1086600"/>
            <a:ext cx="9144000" cy="4684800"/>
          </a:xfrm>
          <a:prstGeom prst="rect">
            <a:avLst/>
          </a:prstGeom>
          <a:noFill/>
          <a:ln>
            <a:noFill/>
          </a:ln>
        </p:spPr>
        <p:txBody>
          <a:bodyPr anchorCtr="0" anchor="t" bIns="45700" lIns="91425" spcFirstLastPara="1" rIns="91425" wrap="square" tIns="45700">
            <a:noAutofit/>
          </a:bodyPr>
          <a:lstStyle/>
          <a:p>
            <a:pPr indent="-399732" lvl="0" marL="341312" marR="0" rtl="0" algn="l">
              <a:lnSpc>
                <a:spcPct val="100000"/>
              </a:lnSpc>
              <a:spcBef>
                <a:spcPts val="0"/>
              </a:spcBef>
              <a:spcAft>
                <a:spcPts val="0"/>
              </a:spcAft>
              <a:buClr>
                <a:srgbClr val="3333CC"/>
              </a:buClr>
              <a:buSzPts val="2600"/>
              <a:buFont typeface="Noto Sans Symbols"/>
              <a:buChar char="■"/>
            </a:pPr>
            <a:r>
              <a:rPr lang="en-US" sz="2600">
                <a:latin typeface="Tahoma"/>
                <a:ea typeface="Tahoma"/>
                <a:cs typeface="Tahoma"/>
                <a:sym typeface="Tahoma"/>
              </a:rPr>
              <a:t>a transducer is a device that converts a signal in one form of energy to another form of energy. Microphone and </a:t>
            </a:r>
            <a:r>
              <a:rPr lang="en-US" sz="2600">
                <a:latin typeface="Tahoma"/>
                <a:ea typeface="Tahoma"/>
                <a:cs typeface="Tahoma"/>
                <a:sym typeface="Tahoma"/>
              </a:rPr>
              <a:t>loudspeaker</a:t>
            </a:r>
            <a:r>
              <a:rPr lang="en-US" sz="2600">
                <a:latin typeface="Tahoma"/>
                <a:ea typeface="Tahoma"/>
                <a:cs typeface="Tahoma"/>
                <a:sym typeface="Tahoma"/>
              </a:rPr>
              <a:t> are the transducers. </a:t>
            </a:r>
            <a:endParaRPr sz="2600">
              <a:latin typeface="Tahoma"/>
              <a:ea typeface="Tahoma"/>
              <a:cs typeface="Tahoma"/>
              <a:sym typeface="Tahoma"/>
            </a:endParaRPr>
          </a:p>
          <a:p>
            <a:pPr indent="-399732" lvl="0" marL="341312" marR="0" rtl="0" algn="l">
              <a:lnSpc>
                <a:spcPct val="100000"/>
              </a:lnSpc>
              <a:spcBef>
                <a:spcPts val="0"/>
              </a:spcBef>
              <a:spcAft>
                <a:spcPts val="0"/>
              </a:spcAft>
              <a:buClr>
                <a:srgbClr val="3333CC"/>
              </a:buClr>
              <a:buSzPts val="2600"/>
              <a:buFont typeface="Noto Sans Symbols"/>
              <a:buChar char="■"/>
            </a:pPr>
            <a:r>
              <a:rPr lang="en-US" sz="2600">
                <a:latin typeface="Tahoma"/>
                <a:ea typeface="Tahoma"/>
                <a:cs typeface="Tahoma"/>
                <a:sym typeface="Tahoma"/>
              </a:rPr>
              <a:t>after the sound is converted to the </a:t>
            </a:r>
            <a:r>
              <a:rPr lang="en-US" sz="2600">
                <a:latin typeface="Tahoma"/>
                <a:ea typeface="Tahoma"/>
                <a:cs typeface="Tahoma"/>
                <a:sym typeface="Tahoma"/>
              </a:rPr>
              <a:t>electrical</a:t>
            </a:r>
            <a:r>
              <a:rPr lang="en-US" sz="2600">
                <a:latin typeface="Tahoma"/>
                <a:ea typeface="Tahoma"/>
                <a:cs typeface="Tahoma"/>
                <a:sym typeface="Tahoma"/>
              </a:rPr>
              <a:t> signal, amplifier amplifiers it in the transmitter circuit. Modulation is the carrying of the message signal with the carrier signal, Modulator makes this duty. </a:t>
            </a:r>
            <a:endParaRPr sz="2600">
              <a:latin typeface="Tahoma"/>
              <a:ea typeface="Tahoma"/>
              <a:cs typeface="Tahoma"/>
              <a:sym typeface="Tahoma"/>
            </a:endParaRPr>
          </a:p>
          <a:p>
            <a:pPr indent="-399732" lvl="0" marL="341312" marR="0" rtl="0" algn="l">
              <a:lnSpc>
                <a:spcPct val="100000"/>
              </a:lnSpc>
              <a:spcBef>
                <a:spcPts val="0"/>
              </a:spcBef>
              <a:spcAft>
                <a:spcPts val="0"/>
              </a:spcAft>
              <a:buClr>
                <a:srgbClr val="3333CC"/>
              </a:buClr>
              <a:buSzPts val="2600"/>
              <a:buFont typeface="Noto Sans Symbols"/>
              <a:buChar char="■"/>
            </a:pPr>
            <a:r>
              <a:rPr lang="en-US" sz="2600">
                <a:latin typeface="Tahoma"/>
                <a:ea typeface="Tahoma"/>
                <a:cs typeface="Tahoma"/>
                <a:sym typeface="Tahoma"/>
              </a:rPr>
              <a:t>in the </a:t>
            </a:r>
            <a:r>
              <a:rPr lang="en-US" sz="2600">
                <a:latin typeface="Tahoma"/>
                <a:ea typeface="Tahoma"/>
                <a:cs typeface="Tahoma"/>
                <a:sym typeface="Tahoma"/>
              </a:rPr>
              <a:t>receiver</a:t>
            </a:r>
            <a:r>
              <a:rPr lang="en-US" sz="2600">
                <a:latin typeface="Tahoma"/>
                <a:ea typeface="Tahoma"/>
                <a:cs typeface="Tahoma"/>
                <a:sym typeface="Tahoma"/>
              </a:rPr>
              <a:t> circuit, demodulator separates the message signal from modulated signal and amplifier increases the message signal to be heard easily. Loudspeaker converts the electrical signal to the sound. </a:t>
            </a:r>
            <a:endParaRPr sz="2600">
              <a:latin typeface="Tahoma"/>
              <a:ea typeface="Tahoma"/>
              <a:cs typeface="Tahoma"/>
              <a:sym typeface="Tahoma"/>
            </a:endParaRPr>
          </a:p>
          <a:p>
            <a:pPr indent="-341312" lvl="0" marL="341312" marR="0" rtl="0" algn="l">
              <a:lnSpc>
                <a:spcPct val="100000"/>
              </a:lnSpc>
              <a:spcBef>
                <a:spcPts val="0"/>
              </a:spcBef>
              <a:spcAft>
                <a:spcPts val="0"/>
              </a:spcAft>
              <a:buClr>
                <a:srgbClr val="3333CC"/>
              </a:buClr>
              <a:buSzPts val="1680"/>
              <a:buFont typeface="Noto Sans Symbols"/>
              <a:buChar char="■"/>
            </a:pPr>
            <a:r>
              <a:rPr lang="en-US" sz="2600">
                <a:latin typeface="Tahoma"/>
                <a:ea typeface="Tahoma"/>
                <a:cs typeface="Tahoma"/>
                <a:sym typeface="Tahoma"/>
              </a:rPr>
              <a:t>Transducer and </a:t>
            </a:r>
            <a:r>
              <a:rPr lang="en-US" sz="2600">
                <a:latin typeface="Tahoma"/>
                <a:ea typeface="Tahoma"/>
                <a:cs typeface="Tahoma"/>
                <a:sym typeface="Tahoma"/>
              </a:rPr>
              <a:t>receiver</a:t>
            </a:r>
            <a:r>
              <a:rPr lang="en-US" sz="2600">
                <a:latin typeface="Tahoma"/>
                <a:ea typeface="Tahoma"/>
                <a:cs typeface="Tahoma"/>
                <a:sym typeface="Tahoma"/>
              </a:rPr>
              <a:t> must be in the same frequency interval to communicate each other. </a:t>
            </a:r>
            <a:r>
              <a:rPr lang="en-US" sz="2800">
                <a:latin typeface="Tahoma"/>
                <a:ea typeface="Tahoma"/>
                <a:cs typeface="Tahoma"/>
                <a:sym typeface="Tahoma"/>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4" name="Shape 104"/>
        <p:cNvGrpSpPr/>
        <p:nvPr/>
      </p:nvGrpSpPr>
      <p:grpSpPr>
        <a:xfrm>
          <a:off x="0" y="0"/>
          <a:ext cx="0" cy="0"/>
          <a:chOff x="0" y="0"/>
          <a:chExt cx="0" cy="0"/>
        </a:xfrm>
      </p:grpSpPr>
      <p:sp>
        <p:nvSpPr>
          <p:cNvPr id="105" name="Google Shape;105;p7"/>
          <p:cNvSpPr txBox="1"/>
          <p:nvPr/>
        </p:nvSpPr>
        <p:spPr>
          <a:xfrm>
            <a:off x="1150937" y="0"/>
            <a:ext cx="7793037"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99"/>
              </a:buClr>
              <a:buSzPts val="4400"/>
              <a:buFont typeface="Tahoma"/>
              <a:buNone/>
            </a:pPr>
            <a:r>
              <a:rPr lang="en-US" sz="4400">
                <a:solidFill>
                  <a:srgbClr val="333399"/>
                </a:solidFill>
                <a:latin typeface="Tahoma"/>
                <a:ea typeface="Tahoma"/>
                <a:cs typeface="Tahoma"/>
                <a:sym typeface="Tahoma"/>
              </a:rPr>
              <a:t>Types of Communication </a:t>
            </a:r>
            <a:endParaRPr/>
          </a:p>
        </p:txBody>
      </p:sp>
      <p:pic>
        <p:nvPicPr>
          <p:cNvPr id="106" name="Google Shape;106;p7"/>
          <p:cNvPicPr preferRelativeResize="0"/>
          <p:nvPr/>
        </p:nvPicPr>
        <p:blipFill>
          <a:blip r:embed="rId3">
            <a:alphaModFix/>
          </a:blip>
          <a:stretch>
            <a:fillRect/>
          </a:stretch>
        </p:blipFill>
        <p:spPr>
          <a:xfrm>
            <a:off x="0" y="1200150"/>
            <a:ext cx="5169175" cy="1599372"/>
          </a:xfrm>
          <a:prstGeom prst="rect">
            <a:avLst/>
          </a:prstGeom>
          <a:noFill/>
          <a:ln>
            <a:noFill/>
          </a:ln>
        </p:spPr>
      </p:pic>
      <p:pic>
        <p:nvPicPr>
          <p:cNvPr id="107" name="Google Shape;107;p7"/>
          <p:cNvPicPr preferRelativeResize="0"/>
          <p:nvPr/>
        </p:nvPicPr>
        <p:blipFill>
          <a:blip r:embed="rId4">
            <a:alphaModFix/>
          </a:blip>
          <a:stretch>
            <a:fillRect/>
          </a:stretch>
        </p:blipFill>
        <p:spPr>
          <a:xfrm>
            <a:off x="52400" y="2892425"/>
            <a:ext cx="5524300" cy="1935525"/>
          </a:xfrm>
          <a:prstGeom prst="rect">
            <a:avLst/>
          </a:prstGeom>
          <a:noFill/>
          <a:ln>
            <a:noFill/>
          </a:ln>
        </p:spPr>
      </p:pic>
      <p:pic>
        <p:nvPicPr>
          <p:cNvPr id="108" name="Google Shape;108;p7"/>
          <p:cNvPicPr preferRelativeResize="0"/>
          <p:nvPr/>
        </p:nvPicPr>
        <p:blipFill>
          <a:blip r:embed="rId5">
            <a:alphaModFix/>
          </a:blip>
          <a:stretch>
            <a:fillRect/>
          </a:stretch>
        </p:blipFill>
        <p:spPr>
          <a:xfrm>
            <a:off x="52403" y="4968625"/>
            <a:ext cx="5169175" cy="1735025"/>
          </a:xfrm>
          <a:prstGeom prst="rect">
            <a:avLst/>
          </a:prstGeom>
          <a:noFill/>
          <a:ln>
            <a:noFill/>
          </a:ln>
        </p:spPr>
      </p:pic>
      <p:sp>
        <p:nvSpPr>
          <p:cNvPr id="109" name="Google Shape;109;p7"/>
          <p:cNvSpPr txBox="1"/>
          <p:nvPr/>
        </p:nvSpPr>
        <p:spPr>
          <a:xfrm>
            <a:off x="5062600" y="1232875"/>
            <a:ext cx="4081500" cy="5625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ahoma"/>
              <a:buChar char="-"/>
            </a:pPr>
            <a:r>
              <a:rPr lang="en-US" sz="2400">
                <a:latin typeface="Tahoma"/>
                <a:ea typeface="Tahoma"/>
                <a:cs typeface="Tahoma"/>
                <a:sym typeface="Tahoma"/>
              </a:rPr>
              <a:t>A </a:t>
            </a:r>
            <a:r>
              <a:rPr lang="en-US" sz="2400">
                <a:latin typeface="Tahoma"/>
                <a:ea typeface="Tahoma"/>
                <a:cs typeface="Tahoma"/>
                <a:sym typeface="Tahoma"/>
              </a:rPr>
              <a:t>Transceiver</a:t>
            </a:r>
            <a:r>
              <a:rPr lang="en-US" sz="2400">
                <a:latin typeface="Tahoma"/>
                <a:ea typeface="Tahoma"/>
                <a:cs typeface="Tahoma"/>
                <a:sym typeface="Tahoma"/>
              </a:rPr>
              <a:t> is a small unit that combines a transmitter and a </a:t>
            </a:r>
            <a:r>
              <a:rPr lang="en-US" sz="2400">
                <a:latin typeface="Tahoma"/>
                <a:ea typeface="Tahoma"/>
                <a:cs typeface="Tahoma"/>
                <a:sym typeface="Tahoma"/>
              </a:rPr>
              <a:t>receiver</a:t>
            </a:r>
            <a:r>
              <a:rPr lang="en-US" sz="2400">
                <a:latin typeface="Tahoma"/>
                <a:ea typeface="Tahoma"/>
                <a:cs typeface="Tahoma"/>
                <a:sym typeface="Tahoma"/>
              </a:rPr>
              <a:t>. </a:t>
            </a:r>
            <a:endParaRPr sz="2400">
              <a:latin typeface="Tahoma"/>
              <a:ea typeface="Tahoma"/>
              <a:cs typeface="Tahoma"/>
              <a:sym typeface="Tahoma"/>
            </a:endParaRPr>
          </a:p>
          <a:p>
            <a:pPr indent="-381000" lvl="0" marL="457200" rtl="0" algn="l">
              <a:spcBef>
                <a:spcPts val="0"/>
              </a:spcBef>
              <a:spcAft>
                <a:spcPts val="0"/>
              </a:spcAft>
              <a:buSzPts val="2400"/>
              <a:buFont typeface="Tahoma"/>
              <a:buChar char="-"/>
            </a:pPr>
            <a:r>
              <a:rPr lang="en-US" sz="2400">
                <a:latin typeface="Tahoma"/>
                <a:ea typeface="Tahoma"/>
                <a:cs typeface="Tahoma"/>
                <a:sym typeface="Tahoma"/>
              </a:rPr>
              <a:t>a small hand-held unit of transceiver is popular called a walkie-talkie. </a:t>
            </a:r>
            <a:endParaRPr sz="2400">
              <a:latin typeface="Tahoma"/>
              <a:ea typeface="Tahoma"/>
              <a:cs typeface="Tahoma"/>
              <a:sym typeface="Tahoma"/>
            </a:endParaRPr>
          </a:p>
          <a:p>
            <a:pPr indent="-381000" lvl="0" marL="457200" rtl="0" algn="l">
              <a:spcBef>
                <a:spcPts val="0"/>
              </a:spcBef>
              <a:spcAft>
                <a:spcPts val="0"/>
              </a:spcAft>
              <a:buSzPts val="2400"/>
              <a:buFont typeface="Tahoma"/>
              <a:buChar char="-"/>
            </a:pPr>
            <a:r>
              <a:rPr lang="en-US" sz="2400">
                <a:latin typeface="Tahoma"/>
                <a:ea typeface="Tahoma"/>
                <a:cs typeface="Tahoma"/>
                <a:sym typeface="Tahoma"/>
              </a:rPr>
              <a:t>the </a:t>
            </a:r>
            <a:r>
              <a:rPr lang="en-US" sz="2400">
                <a:latin typeface="Tahoma"/>
                <a:ea typeface="Tahoma"/>
                <a:cs typeface="Tahoma"/>
                <a:sym typeface="Tahoma"/>
              </a:rPr>
              <a:t>usual</a:t>
            </a:r>
            <a:r>
              <a:rPr lang="en-US" sz="2400">
                <a:latin typeface="Tahoma"/>
                <a:ea typeface="Tahoma"/>
                <a:cs typeface="Tahoma"/>
                <a:sym typeface="Tahoma"/>
              </a:rPr>
              <a:t> </a:t>
            </a:r>
            <a:r>
              <a:rPr lang="en-US" sz="2400">
                <a:latin typeface="Tahoma"/>
                <a:ea typeface="Tahoma"/>
                <a:cs typeface="Tahoma"/>
                <a:sym typeface="Tahoma"/>
              </a:rPr>
              <a:t>controls</a:t>
            </a:r>
            <a:r>
              <a:rPr lang="en-US" sz="2400">
                <a:latin typeface="Tahoma"/>
                <a:ea typeface="Tahoma"/>
                <a:cs typeface="Tahoma"/>
                <a:sym typeface="Tahoma"/>
              </a:rPr>
              <a:t> on the small transceivers unit are off-on switch with volume control, push-to -talk button, sqelch control (eliminate background noise) and jack for earphones. </a:t>
            </a:r>
            <a:endParaRPr sz="2400">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2004-02-07T22:36:11Z</dcterms:created>
  <dc:creator>Bill S. Bennett</dc:creator>
</cp:coreProperties>
</file>

<file path=docProps/custom.xml><?xml version="1.0" encoding="utf-8"?>
<Properties xmlns="http://schemas.openxmlformats.org/officeDocument/2006/custom-properties" xmlns:vt="http://schemas.openxmlformats.org/officeDocument/2006/docPropsVTypes"/>
</file>