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70" r:id="rId1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96"/>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9C671-AD09-4CB1-AA87-697860588DC8}" type="datetimeFigureOut">
              <a:rPr lang="en-US" smtClean="0"/>
              <a:t>8/5/2019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10C06-905B-4F54-BFFD-DBB980DB24B4}" type="slidenum">
              <a:rPr lang="en-US" smtClean="0"/>
              <a:t>‹#›</a:t>
            </a:fld>
            <a:endParaRPr lang="en-US"/>
          </a:p>
        </p:txBody>
      </p:sp>
    </p:spTree>
    <p:extLst>
      <p:ext uri="{BB962C8B-B14F-4D97-AF65-F5344CB8AC3E}">
        <p14:creationId xmlns:p14="http://schemas.microsoft.com/office/powerpoint/2010/main" val="83845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Google Shape;82;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1926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DC8C68-75EB-4FB7-B41A-3925B9FCEE6C}"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D9AC3-F25F-46A5-8A09-4A07EB70200F}" type="slidenum">
              <a:rPr lang="en-US" smtClean="0"/>
              <a:t>‹#›</a:t>
            </a:fld>
            <a:endParaRPr lang="en-US"/>
          </a:p>
        </p:txBody>
      </p:sp>
    </p:spTree>
    <p:extLst>
      <p:ext uri="{BB962C8B-B14F-4D97-AF65-F5344CB8AC3E}">
        <p14:creationId xmlns:p14="http://schemas.microsoft.com/office/powerpoint/2010/main" val="2018771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DC8C68-75EB-4FB7-B41A-3925B9FCEE6C}"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D9AC3-F25F-46A5-8A09-4A07EB70200F}" type="slidenum">
              <a:rPr lang="en-US" smtClean="0"/>
              <a:t>‹#›</a:t>
            </a:fld>
            <a:endParaRPr lang="en-US"/>
          </a:p>
        </p:txBody>
      </p:sp>
    </p:spTree>
    <p:extLst>
      <p:ext uri="{BB962C8B-B14F-4D97-AF65-F5344CB8AC3E}">
        <p14:creationId xmlns:p14="http://schemas.microsoft.com/office/powerpoint/2010/main" val="168154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39"/>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89" y="274639"/>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DC8C68-75EB-4FB7-B41A-3925B9FCEE6C}"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D9AC3-F25F-46A5-8A09-4A07EB70200F}" type="slidenum">
              <a:rPr lang="en-US" smtClean="0"/>
              <a:t>‹#›</a:t>
            </a:fld>
            <a:endParaRPr lang="en-US"/>
          </a:p>
        </p:txBody>
      </p:sp>
    </p:spTree>
    <p:extLst>
      <p:ext uri="{BB962C8B-B14F-4D97-AF65-F5344CB8AC3E}">
        <p14:creationId xmlns:p14="http://schemas.microsoft.com/office/powerpoint/2010/main" val="131249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DC8C68-75EB-4FB7-B41A-3925B9FCEE6C}"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D9AC3-F25F-46A5-8A09-4A07EB70200F}" type="slidenum">
              <a:rPr lang="en-US" smtClean="0"/>
              <a:t>‹#›</a:t>
            </a:fld>
            <a:endParaRPr lang="en-US"/>
          </a:p>
        </p:txBody>
      </p:sp>
    </p:spTree>
    <p:extLst>
      <p:ext uri="{BB962C8B-B14F-4D97-AF65-F5344CB8AC3E}">
        <p14:creationId xmlns:p14="http://schemas.microsoft.com/office/powerpoint/2010/main" val="337701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DC8C68-75EB-4FB7-B41A-3925B9FCEE6C}"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D9AC3-F25F-46A5-8A09-4A07EB70200F}" type="slidenum">
              <a:rPr lang="en-US" smtClean="0"/>
              <a:t>‹#›</a:t>
            </a:fld>
            <a:endParaRPr lang="en-US"/>
          </a:p>
        </p:txBody>
      </p:sp>
    </p:spTree>
    <p:extLst>
      <p:ext uri="{BB962C8B-B14F-4D97-AF65-F5344CB8AC3E}">
        <p14:creationId xmlns:p14="http://schemas.microsoft.com/office/powerpoint/2010/main" val="408407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DC8C68-75EB-4FB7-B41A-3925B9FCEE6C}"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D9AC3-F25F-46A5-8A09-4A07EB70200F}" type="slidenum">
              <a:rPr lang="en-US" smtClean="0"/>
              <a:t>‹#›</a:t>
            </a:fld>
            <a:endParaRPr lang="en-US"/>
          </a:p>
        </p:txBody>
      </p:sp>
    </p:spTree>
    <p:extLst>
      <p:ext uri="{BB962C8B-B14F-4D97-AF65-F5344CB8AC3E}">
        <p14:creationId xmlns:p14="http://schemas.microsoft.com/office/powerpoint/2010/main" val="20304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DC8C68-75EB-4FB7-B41A-3925B9FCEE6C}"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BD9AC3-F25F-46A5-8A09-4A07EB70200F}" type="slidenum">
              <a:rPr lang="en-US" smtClean="0"/>
              <a:t>‹#›</a:t>
            </a:fld>
            <a:endParaRPr lang="en-US"/>
          </a:p>
        </p:txBody>
      </p:sp>
    </p:spTree>
    <p:extLst>
      <p:ext uri="{BB962C8B-B14F-4D97-AF65-F5344CB8AC3E}">
        <p14:creationId xmlns:p14="http://schemas.microsoft.com/office/powerpoint/2010/main" val="270887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DC8C68-75EB-4FB7-B41A-3925B9FCEE6C}" type="datetimeFigureOut">
              <a:rPr lang="en-US" smtClean="0"/>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BD9AC3-F25F-46A5-8A09-4A07EB70200F}" type="slidenum">
              <a:rPr lang="en-US" smtClean="0"/>
              <a:t>‹#›</a:t>
            </a:fld>
            <a:endParaRPr lang="en-US"/>
          </a:p>
        </p:txBody>
      </p:sp>
    </p:spTree>
    <p:extLst>
      <p:ext uri="{BB962C8B-B14F-4D97-AF65-F5344CB8AC3E}">
        <p14:creationId xmlns:p14="http://schemas.microsoft.com/office/powerpoint/2010/main" val="1798714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C8C68-75EB-4FB7-B41A-3925B9FCEE6C}" type="datetimeFigureOut">
              <a:rPr lang="en-US" smtClean="0"/>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BD9AC3-F25F-46A5-8A09-4A07EB70200F}" type="slidenum">
              <a:rPr lang="en-US" smtClean="0"/>
              <a:t>‹#›</a:t>
            </a:fld>
            <a:endParaRPr lang="en-US"/>
          </a:p>
        </p:txBody>
      </p:sp>
    </p:spTree>
    <p:extLst>
      <p:ext uri="{BB962C8B-B14F-4D97-AF65-F5344CB8AC3E}">
        <p14:creationId xmlns:p14="http://schemas.microsoft.com/office/powerpoint/2010/main" val="138017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DC8C68-75EB-4FB7-B41A-3925B9FCEE6C}"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D9AC3-F25F-46A5-8A09-4A07EB70200F}" type="slidenum">
              <a:rPr lang="en-US" smtClean="0"/>
              <a:t>‹#›</a:t>
            </a:fld>
            <a:endParaRPr lang="en-US"/>
          </a:p>
        </p:txBody>
      </p:sp>
    </p:spTree>
    <p:extLst>
      <p:ext uri="{BB962C8B-B14F-4D97-AF65-F5344CB8AC3E}">
        <p14:creationId xmlns:p14="http://schemas.microsoft.com/office/powerpoint/2010/main" val="155531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DC8C68-75EB-4FB7-B41A-3925B9FCEE6C}"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D9AC3-F25F-46A5-8A09-4A07EB70200F}" type="slidenum">
              <a:rPr lang="en-US" smtClean="0"/>
              <a:t>‹#›</a:t>
            </a:fld>
            <a:endParaRPr lang="en-US"/>
          </a:p>
        </p:txBody>
      </p:sp>
    </p:spTree>
    <p:extLst>
      <p:ext uri="{BB962C8B-B14F-4D97-AF65-F5344CB8AC3E}">
        <p14:creationId xmlns:p14="http://schemas.microsoft.com/office/powerpoint/2010/main" val="387749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C8C68-75EB-4FB7-B41A-3925B9FCEE6C}" type="datetimeFigureOut">
              <a:rPr lang="en-US" smtClean="0"/>
              <a:t>8/5/2019</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D9AC3-F25F-46A5-8A09-4A07EB70200F}" type="slidenum">
              <a:rPr lang="en-US" smtClean="0"/>
              <a:t>‹#›</a:t>
            </a:fld>
            <a:endParaRPr lang="en-US"/>
          </a:p>
        </p:txBody>
      </p:sp>
    </p:spTree>
    <p:extLst>
      <p:ext uri="{BB962C8B-B14F-4D97-AF65-F5344CB8AC3E}">
        <p14:creationId xmlns:p14="http://schemas.microsoft.com/office/powerpoint/2010/main" val="3945688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Image result for cosmos testbed logo"/>
          <p:cNvPicPr preferRelativeResize="0"/>
          <p:nvPr/>
        </p:nvPicPr>
        <p:blipFill rotWithShape="1">
          <a:blip r:embed="rId3">
            <a:alphaModFix/>
          </a:blip>
          <a:srcRect/>
          <a:stretch/>
        </p:blipFill>
        <p:spPr>
          <a:xfrm>
            <a:off x="0" y="0"/>
            <a:ext cx="12188825" cy="1524000"/>
          </a:xfrm>
          <a:prstGeom prst="rect">
            <a:avLst/>
          </a:prstGeom>
          <a:noFill/>
          <a:ln>
            <a:noFill/>
          </a:ln>
        </p:spPr>
      </p:pic>
      <p:pic>
        <p:nvPicPr>
          <p:cNvPr id="85" name="Google Shape;85;p13"/>
          <p:cNvPicPr preferRelativeResize="0"/>
          <p:nvPr/>
        </p:nvPicPr>
        <p:blipFill>
          <a:blip r:embed="rId4">
            <a:alphaModFix/>
          </a:blip>
          <a:stretch>
            <a:fillRect/>
          </a:stretch>
        </p:blipFill>
        <p:spPr>
          <a:xfrm>
            <a:off x="1624625" y="1524000"/>
            <a:ext cx="8939548" cy="5334003"/>
          </a:xfrm>
          <a:prstGeom prst="rect">
            <a:avLst/>
          </a:prstGeom>
          <a:noFill/>
          <a:ln>
            <a:noFill/>
          </a:ln>
        </p:spPr>
      </p:pic>
      <p:pic>
        <p:nvPicPr>
          <p:cNvPr id="86" name="Google Shape;86;p13"/>
          <p:cNvPicPr preferRelativeResize="0"/>
          <p:nvPr/>
        </p:nvPicPr>
        <p:blipFill>
          <a:blip r:embed="rId5">
            <a:alphaModFix/>
          </a:blip>
          <a:stretch>
            <a:fillRect/>
          </a:stretch>
        </p:blipFill>
        <p:spPr>
          <a:xfrm>
            <a:off x="0" y="1524000"/>
            <a:ext cx="6460950" cy="786075"/>
          </a:xfrm>
          <a:prstGeom prst="rect">
            <a:avLst/>
          </a:prstGeom>
          <a:noFill/>
          <a:ln>
            <a:noFill/>
          </a:ln>
        </p:spPr>
      </p:pic>
      <p:pic>
        <p:nvPicPr>
          <p:cNvPr id="87" name="Google Shape;87;p13"/>
          <p:cNvPicPr preferRelativeResize="0"/>
          <p:nvPr/>
        </p:nvPicPr>
        <p:blipFill>
          <a:blip r:embed="rId6">
            <a:alphaModFix/>
          </a:blip>
          <a:stretch>
            <a:fillRect/>
          </a:stretch>
        </p:blipFill>
        <p:spPr>
          <a:xfrm>
            <a:off x="8506013" y="5955600"/>
            <a:ext cx="3249686" cy="786075"/>
          </a:xfrm>
          <a:prstGeom prst="rect">
            <a:avLst/>
          </a:prstGeom>
          <a:noFill/>
          <a:ln>
            <a:noFill/>
          </a:ln>
        </p:spPr>
      </p:pic>
      <p:pic>
        <p:nvPicPr>
          <p:cNvPr id="89" name="Google Shape;89;p13"/>
          <p:cNvPicPr preferRelativeResize="0"/>
          <p:nvPr/>
        </p:nvPicPr>
        <p:blipFill>
          <a:blip r:embed="rId7">
            <a:alphaModFix/>
          </a:blip>
          <a:stretch>
            <a:fillRect/>
          </a:stretch>
        </p:blipFill>
        <p:spPr>
          <a:xfrm>
            <a:off x="3839661" y="5865400"/>
            <a:ext cx="4509501" cy="699825"/>
          </a:xfrm>
          <a:prstGeom prst="rect">
            <a:avLst/>
          </a:prstGeom>
          <a:noFill/>
          <a:ln>
            <a:noFill/>
          </a:ln>
        </p:spPr>
      </p:pic>
      <p:pic>
        <p:nvPicPr>
          <p:cNvPr id="90" name="Google Shape;90;p13"/>
          <p:cNvPicPr preferRelativeResize="0"/>
          <p:nvPr/>
        </p:nvPicPr>
        <p:blipFill>
          <a:blip r:embed="rId8">
            <a:alphaModFix/>
          </a:blip>
          <a:stretch>
            <a:fillRect/>
          </a:stretch>
        </p:blipFill>
        <p:spPr>
          <a:xfrm>
            <a:off x="0" y="2535151"/>
            <a:ext cx="3403150" cy="1128475"/>
          </a:xfrm>
          <a:prstGeom prst="rect">
            <a:avLst/>
          </a:prstGeom>
          <a:noFill/>
          <a:ln>
            <a:noFill/>
          </a:ln>
        </p:spPr>
      </p:pic>
      <p:pic>
        <p:nvPicPr>
          <p:cNvPr id="91" name="Google Shape;91;p13"/>
          <p:cNvPicPr preferRelativeResize="0"/>
          <p:nvPr/>
        </p:nvPicPr>
        <p:blipFill>
          <a:blip r:embed="rId9">
            <a:alphaModFix/>
          </a:blip>
          <a:stretch>
            <a:fillRect/>
          </a:stretch>
        </p:blipFill>
        <p:spPr>
          <a:xfrm>
            <a:off x="9523400" y="3429000"/>
            <a:ext cx="2436401" cy="2436401"/>
          </a:xfrm>
          <a:prstGeom prst="rect">
            <a:avLst/>
          </a:prstGeom>
          <a:noFill/>
          <a:ln>
            <a:noFill/>
          </a:ln>
        </p:spPr>
      </p:pic>
    </p:spTree>
    <p:extLst>
      <p:ext uri="{BB962C8B-B14F-4D97-AF65-F5344CB8AC3E}">
        <p14:creationId xmlns:p14="http://schemas.microsoft.com/office/powerpoint/2010/main" val="1713880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dy set 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506" y="4038600"/>
            <a:ext cx="6655320" cy="28194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08612" y="13855"/>
            <a:ext cx="6780213" cy="976745"/>
          </a:xfrm>
        </p:spPr>
        <p:txBody>
          <a:bodyPr/>
          <a:lstStyle/>
          <a:p>
            <a:r>
              <a:rPr lang="en-US" dirty="0" smtClean="0">
                <a:solidFill>
                  <a:srgbClr val="FF0000"/>
                </a:solidFill>
                <a:latin typeface="Arial Black" panose="020B0A04020102020204" pitchFamily="34" charset="0"/>
              </a:rPr>
              <a:t>Lab Activity</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609441" y="990601"/>
            <a:ext cx="10969943" cy="5135564"/>
          </a:xfrm>
        </p:spPr>
        <p:txBody>
          <a:bodyPr/>
          <a:lstStyle/>
          <a:p>
            <a:pPr marL="0" indent="0">
              <a:buNone/>
            </a:pPr>
            <a:r>
              <a:rPr lang="en-US" dirty="0" smtClean="0"/>
              <a:t>We are now going to perform an activity/experiment in which we will observe how physical activity affects the pulse rate. We will use the </a:t>
            </a:r>
            <a:r>
              <a:rPr lang="en-US" b="1" dirty="0" smtClean="0"/>
              <a:t>COSMOS Technology Toolkit</a:t>
            </a:r>
            <a:r>
              <a:rPr lang="en-US" dirty="0" smtClean="0"/>
              <a:t>, a heart rate sensor and a timer for this activity. </a:t>
            </a:r>
          </a:p>
          <a:p>
            <a:pPr marL="0" indent="0">
              <a:buNone/>
            </a:pPr>
            <a:r>
              <a:rPr lang="en-US" dirty="0" smtClean="0"/>
              <a:t>The materials are already assembled on your desks. Get ready and wait for your teacher to tell you to begin </a:t>
            </a:r>
            <a:endParaRPr lang="en-US" dirty="0"/>
          </a:p>
        </p:txBody>
      </p:sp>
      <p:pic>
        <p:nvPicPr>
          <p:cNvPr id="4" name="Picture 3" descr="Image result for cosmos testbed logo"/>
          <p:cNvPicPr/>
          <p:nvPr/>
        </p:nvPicPr>
        <p:blipFill>
          <a:blip r:embed="rId3">
            <a:extLst>
              <a:ext uri="{28A0092B-C50C-407E-A947-70E740481C1C}">
                <a14:useLocalDpi xmlns:a14="http://schemas.microsoft.com/office/drawing/2010/main" val="0"/>
              </a:ext>
            </a:extLst>
          </a:blip>
          <a:srcRect/>
          <a:stretch>
            <a:fillRect/>
          </a:stretch>
        </p:blipFill>
        <p:spPr bwMode="auto">
          <a:xfrm>
            <a:off x="0" y="6927"/>
            <a:ext cx="4341812" cy="738349"/>
          </a:xfrm>
          <a:prstGeom prst="rect">
            <a:avLst/>
          </a:prstGeom>
          <a:noFill/>
          <a:ln>
            <a:noFill/>
          </a:ln>
        </p:spPr>
      </p:pic>
    </p:spTree>
    <p:extLst>
      <p:ext uri="{BB962C8B-B14F-4D97-AF65-F5344CB8AC3E}">
        <p14:creationId xmlns:p14="http://schemas.microsoft.com/office/powerpoint/2010/main" val="228820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303212" y="1219199"/>
            <a:ext cx="11885613" cy="5638801"/>
          </a:xfrm>
        </p:spPr>
        <p:txBody>
          <a:bodyPr>
            <a:noAutofit/>
          </a:bodyPr>
          <a:lstStyle/>
          <a:p>
            <a:pPr algn="l"/>
            <a:r>
              <a:rPr lang="en-US" sz="3200" u="sng" dirty="0" smtClean="0">
                <a:solidFill>
                  <a:schemeClr val="tx1"/>
                </a:solidFill>
                <a:latin typeface="Arial" panose="020B0604020202020204" pitchFamily="34" charset="0"/>
                <a:cs typeface="Arial" panose="020B0604020202020204" pitchFamily="34" charset="0"/>
              </a:rPr>
              <a:t>Unit 3: Structures of Life  </a:t>
            </a:r>
          </a:p>
          <a:p>
            <a:pPr algn="l"/>
            <a:r>
              <a:rPr lang="en-US" sz="3200" u="sng" dirty="0" smtClean="0">
                <a:solidFill>
                  <a:schemeClr val="tx1"/>
                </a:solidFill>
                <a:latin typeface="Arial Black" panose="020B0A04020102020204" pitchFamily="34" charset="0"/>
              </a:rPr>
              <a:t>Topic</a:t>
            </a:r>
            <a:r>
              <a:rPr lang="en-US" sz="3200" dirty="0" smtClean="0">
                <a:solidFill>
                  <a:schemeClr val="tx1"/>
                </a:solidFill>
                <a:latin typeface="Arial Black" panose="020B0A04020102020204" pitchFamily="34" charset="0"/>
              </a:rPr>
              <a:t>: </a:t>
            </a:r>
            <a:r>
              <a:rPr lang="en-US" dirty="0" smtClean="0">
                <a:solidFill>
                  <a:schemeClr val="tx1"/>
                </a:solidFill>
                <a:latin typeface="Arial Black" panose="020B0A04020102020204" pitchFamily="34" charset="0"/>
              </a:rPr>
              <a:t>How Does Physical Activity affect the Pulse  </a:t>
            </a:r>
          </a:p>
          <a:p>
            <a:pPr algn="l"/>
            <a:r>
              <a:rPr lang="en-US" sz="3200" dirty="0">
                <a:solidFill>
                  <a:schemeClr val="tx1"/>
                </a:solidFill>
                <a:latin typeface="Arial Black" panose="020B0A04020102020204" pitchFamily="34" charset="0"/>
              </a:rPr>
              <a:t> </a:t>
            </a:r>
            <a:r>
              <a:rPr lang="en-US" sz="3200" dirty="0" smtClean="0">
                <a:solidFill>
                  <a:schemeClr val="tx1"/>
                </a:solidFill>
                <a:latin typeface="Arial Black" panose="020B0A04020102020204" pitchFamily="34" charset="0"/>
              </a:rPr>
              <a:t>          Rate  </a:t>
            </a:r>
          </a:p>
          <a:p>
            <a:pPr algn="l"/>
            <a:r>
              <a:rPr lang="en-US" sz="3200" u="sng" dirty="0" smtClean="0">
                <a:solidFill>
                  <a:schemeClr val="tx1"/>
                </a:solidFill>
                <a:latin typeface="Arial Black" panose="020B0A04020102020204" pitchFamily="34" charset="0"/>
              </a:rPr>
              <a:t>Learning Target</a:t>
            </a:r>
            <a:r>
              <a:rPr lang="en-US" sz="3200" dirty="0" smtClean="0">
                <a:solidFill>
                  <a:schemeClr val="tx1"/>
                </a:solidFill>
                <a:latin typeface="Arial Black" panose="020B0A04020102020204" pitchFamily="34" charset="0"/>
              </a:rPr>
              <a:t>: I can… </a:t>
            </a:r>
          </a:p>
          <a:p>
            <a:pPr marL="457200" lvl="0" indent="-457200" algn="l">
              <a:buFont typeface="Arial" panose="020B0604020202020204" pitchFamily="34" charset="0"/>
              <a:buChar char="•"/>
            </a:pPr>
            <a:r>
              <a:rPr lang="en-US" b="1" dirty="0" smtClean="0">
                <a:solidFill>
                  <a:schemeClr val="tx1"/>
                </a:solidFill>
              </a:rPr>
              <a:t>Perform an activity to show how physical activity affects the pulse rate </a:t>
            </a:r>
            <a:endParaRPr lang="en-US" sz="800" dirty="0" smtClean="0">
              <a:solidFill>
                <a:schemeClr val="tx1"/>
              </a:solidFill>
              <a:latin typeface="Arial Black" panose="020B0A04020102020204" pitchFamily="34" charset="0"/>
            </a:endParaRPr>
          </a:p>
          <a:p>
            <a:pPr algn="l"/>
            <a:r>
              <a:rPr lang="en-US" sz="3200" dirty="0" smtClean="0">
                <a:solidFill>
                  <a:schemeClr val="tx1"/>
                </a:solidFill>
                <a:latin typeface="Arial Black" panose="020B0A04020102020204" pitchFamily="34" charset="0"/>
              </a:rPr>
              <a:t>Standard(s): </a:t>
            </a:r>
          </a:p>
          <a:p>
            <a:pPr algn="l"/>
            <a:r>
              <a:rPr lang="en-US" b="1" dirty="0">
                <a:solidFill>
                  <a:schemeClr val="tx1"/>
                </a:solidFill>
              </a:rPr>
              <a:t>MS-LS1-3</a:t>
            </a:r>
            <a:r>
              <a:rPr lang="en-US" dirty="0">
                <a:solidFill>
                  <a:schemeClr val="tx1"/>
                </a:solidFill>
              </a:rPr>
              <a:t>. Construct an explanation supported by evidence for how the body is composed of interacting systems consisting of cells, tissues, and organs </a:t>
            </a:r>
            <a:r>
              <a:rPr lang="en-US" dirty="0" smtClean="0">
                <a:solidFill>
                  <a:schemeClr val="tx1"/>
                </a:solidFill>
              </a:rPr>
              <a:t>working together </a:t>
            </a:r>
            <a:r>
              <a:rPr lang="en-US" dirty="0">
                <a:solidFill>
                  <a:schemeClr val="tx1"/>
                </a:solidFill>
              </a:rPr>
              <a:t>to maintain homeostasis.</a:t>
            </a:r>
            <a:endParaRPr lang="en-US" sz="3200" dirty="0">
              <a:solidFill>
                <a:schemeClr val="tx1"/>
              </a:solidFill>
              <a:latin typeface="Arial Black" panose="020B0A04020102020204" pitchFamily="34" charset="0"/>
            </a:endParaRPr>
          </a:p>
        </p:txBody>
      </p:sp>
      <p:sp>
        <p:nvSpPr>
          <p:cNvPr id="2" name="Title 1"/>
          <p:cNvSpPr>
            <a:spLocks noGrp="1"/>
          </p:cNvSpPr>
          <p:nvPr>
            <p:ph type="ctrTitle"/>
          </p:nvPr>
        </p:nvSpPr>
        <p:spPr>
          <a:xfrm>
            <a:off x="0" y="13855"/>
            <a:ext cx="12188825" cy="1146174"/>
          </a:xfrm>
        </p:spPr>
        <p:txBody>
          <a:bodyPr/>
          <a:lstStyle/>
          <a:p>
            <a:endParaRPr lang="en-US" dirty="0"/>
          </a:p>
        </p:txBody>
      </p:sp>
      <p:pic>
        <p:nvPicPr>
          <p:cNvPr id="5" name="Picture 4"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12188825" cy="1170710"/>
          </a:xfrm>
          <a:prstGeom prst="rect">
            <a:avLst/>
          </a:prstGeom>
          <a:noFill/>
          <a:ln>
            <a:noFill/>
          </a:ln>
        </p:spPr>
      </p:pic>
    </p:spTree>
    <p:extLst>
      <p:ext uri="{BB962C8B-B14F-4D97-AF65-F5344CB8AC3E}">
        <p14:creationId xmlns:p14="http://schemas.microsoft.com/office/powerpoint/2010/main" val="138218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88825" cy="1143001"/>
          </a:xfrm>
        </p:spPr>
        <p:txBody>
          <a:bodyPr/>
          <a:lstStyle/>
          <a:p>
            <a:pPr algn="ctr"/>
            <a:endParaRPr lang="en-US" u="sng" dirty="0">
              <a:latin typeface="Arial Black" panose="020B0A04020102020204" pitchFamily="34" charset="0"/>
            </a:endParaRPr>
          </a:p>
        </p:txBody>
      </p:sp>
      <p:sp>
        <p:nvSpPr>
          <p:cNvPr id="5" name="Content Placeholder 2"/>
          <p:cNvSpPr>
            <a:spLocks noGrp="1"/>
          </p:cNvSpPr>
          <p:nvPr>
            <p:ph idx="1"/>
          </p:nvPr>
        </p:nvSpPr>
        <p:spPr>
          <a:xfrm>
            <a:off x="455612" y="1295400"/>
            <a:ext cx="11201400" cy="5562600"/>
          </a:xfrm>
        </p:spPr>
        <p:txBody>
          <a:bodyPr>
            <a:normAutofit/>
          </a:bodyPr>
          <a:lstStyle/>
          <a:p>
            <a:pPr marL="0" indent="0" algn="ctr">
              <a:buNone/>
            </a:pPr>
            <a:r>
              <a:rPr lang="en-US" sz="4400" u="sng" dirty="0" smtClean="0">
                <a:latin typeface="Arial Black" panose="020B0A04020102020204" pitchFamily="34" charset="0"/>
              </a:rPr>
              <a:t>Homework</a:t>
            </a:r>
            <a:endParaRPr lang="en-US" sz="4400" b="1" dirty="0" smtClean="0"/>
          </a:p>
          <a:p>
            <a:pPr marL="0" indent="0">
              <a:buNone/>
            </a:pPr>
            <a:r>
              <a:rPr lang="en-US" sz="4400" dirty="0" smtClean="0"/>
              <a:t>Write 1 paragraph to explain </a:t>
            </a:r>
            <a:r>
              <a:rPr lang="en-US" sz="4400" dirty="0"/>
              <a:t>h</a:t>
            </a:r>
            <a:r>
              <a:rPr lang="en-US" sz="4400" dirty="0" smtClean="0"/>
              <a:t>ow long can a person survive after his heart stops beating? </a:t>
            </a:r>
            <a:endParaRPr lang="en-US" sz="4400" u="sng" dirty="0" smtClean="0">
              <a:latin typeface="Arial Black" panose="020B0A04020102020204" pitchFamily="34" charset="0"/>
            </a:endParaRPr>
          </a:p>
          <a:p>
            <a:pPr marL="0" indent="0">
              <a:buNone/>
            </a:pPr>
            <a:endParaRPr lang="en-US" sz="4400" u="sng" dirty="0" smtClean="0">
              <a:latin typeface="Arial Black" panose="020B0A04020102020204" pitchFamily="34" charset="0"/>
            </a:endParaRPr>
          </a:p>
          <a:p>
            <a:pPr marL="0" indent="0">
              <a:buNone/>
            </a:pPr>
            <a:r>
              <a:rPr lang="en-US" sz="4400" u="sng" dirty="0" smtClean="0">
                <a:latin typeface="Arial Black" panose="020B0A04020102020204" pitchFamily="34" charset="0"/>
              </a:rPr>
              <a:t>Problem of the Day </a:t>
            </a:r>
            <a:endParaRPr lang="en-US" sz="3600" u="sng" dirty="0" smtClean="0">
              <a:latin typeface="Arial Black" panose="020B0A04020102020204" pitchFamily="34" charset="0"/>
            </a:endParaRPr>
          </a:p>
          <a:p>
            <a:pPr marL="0" indent="0">
              <a:buNone/>
            </a:pPr>
            <a:r>
              <a:rPr lang="en-US" sz="4400" dirty="0" smtClean="0"/>
              <a:t>How would your heart rate would change if your grandma passed away vs. if you won the lotto. </a:t>
            </a:r>
            <a:endParaRPr lang="en-US" sz="3600" dirty="0" smtClean="0"/>
          </a:p>
          <a:p>
            <a:pPr marL="0" indent="0">
              <a:buNone/>
            </a:pPr>
            <a:endParaRPr lang="en-US" sz="4400" dirty="0"/>
          </a:p>
          <a:p>
            <a:pPr marL="0" indent="0">
              <a:buNone/>
            </a:pPr>
            <a:endParaRPr lang="en-US" sz="4400" dirty="0">
              <a:latin typeface="Arial Black" panose="020B0A04020102020204" pitchFamily="34" charset="0"/>
            </a:endParaRPr>
          </a:p>
          <a:p>
            <a:pPr marL="0" indent="0">
              <a:buNone/>
            </a:pPr>
            <a:endParaRPr lang="en-US" sz="4400" u="sng" dirty="0" smtClean="0">
              <a:latin typeface="Arial Black" panose="020B0A04020102020204" pitchFamily="34" charset="0"/>
            </a:endParaRPr>
          </a:p>
        </p:txBody>
      </p:sp>
      <p:pic>
        <p:nvPicPr>
          <p:cNvPr id="6" name="Picture 5"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12188825" cy="1170710"/>
          </a:xfrm>
          <a:prstGeom prst="rect">
            <a:avLst/>
          </a:prstGeom>
          <a:noFill/>
          <a:ln>
            <a:noFill/>
          </a:ln>
        </p:spPr>
      </p:pic>
    </p:spTree>
    <p:extLst>
      <p:ext uri="{BB962C8B-B14F-4D97-AF65-F5344CB8AC3E}">
        <p14:creationId xmlns:p14="http://schemas.microsoft.com/office/powerpoint/2010/main" val="850208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 y="27709"/>
            <a:ext cx="12188824" cy="1115292"/>
          </a:xfrm>
        </p:spPr>
        <p:txBody>
          <a:bodyPr/>
          <a:lstStyle/>
          <a:p>
            <a:pPr algn="ctr"/>
            <a:endParaRPr lang="en-US" u="sng" dirty="0">
              <a:latin typeface="Arial Black" panose="020B0A04020102020204" pitchFamily="34" charset="0"/>
            </a:endParaRPr>
          </a:p>
        </p:txBody>
      </p:sp>
      <p:sp>
        <p:nvSpPr>
          <p:cNvPr id="5" name="Content Placeholder 2"/>
          <p:cNvSpPr>
            <a:spLocks noGrp="1"/>
          </p:cNvSpPr>
          <p:nvPr>
            <p:ph idx="1"/>
          </p:nvPr>
        </p:nvSpPr>
        <p:spPr/>
        <p:txBody>
          <a:bodyPr>
            <a:normAutofit/>
          </a:bodyPr>
          <a:lstStyle/>
          <a:p>
            <a:pPr marL="0" indent="0" algn="ctr">
              <a:buNone/>
            </a:pPr>
            <a:r>
              <a:rPr lang="en-US" sz="3600" u="sng" dirty="0" smtClean="0">
                <a:latin typeface="Arial Black" panose="020B0A04020102020204" pitchFamily="34" charset="0"/>
              </a:rPr>
              <a:t>Discussion Questions </a:t>
            </a:r>
          </a:p>
          <a:p>
            <a:pPr marL="0" indent="0" algn="ctr">
              <a:buNone/>
            </a:pPr>
            <a:endParaRPr lang="en-US" sz="3600" b="1" dirty="0" smtClean="0"/>
          </a:p>
          <a:p>
            <a:r>
              <a:rPr lang="en-US" sz="3600" b="1" dirty="0" smtClean="0"/>
              <a:t>Is your heart rate and your pulse rate the same thing </a:t>
            </a:r>
          </a:p>
          <a:p>
            <a:r>
              <a:rPr lang="en-US" sz="3600" b="1" dirty="0" smtClean="0"/>
              <a:t>Where on your body can you feel your pulse rate </a:t>
            </a:r>
          </a:p>
          <a:p>
            <a:endParaRPr lang="en-US" sz="3600" b="1" dirty="0" smtClean="0">
              <a:solidFill>
                <a:srgbClr val="FF0000"/>
              </a:solidFill>
              <a:latin typeface="Arial Black" panose="020B0A04020102020204" pitchFamily="34" charset="0"/>
            </a:endParaRPr>
          </a:p>
          <a:p>
            <a:r>
              <a:rPr lang="en-US" sz="3600" b="1" dirty="0" smtClean="0">
                <a:solidFill>
                  <a:srgbClr val="FF0000"/>
                </a:solidFill>
                <a:latin typeface="Arial Black" panose="020B0A04020102020204" pitchFamily="34" charset="0"/>
              </a:rPr>
              <a:t>Turn to p.  in text  </a:t>
            </a:r>
            <a:endParaRPr lang="en-US" sz="3600" dirty="0">
              <a:solidFill>
                <a:srgbClr val="FF0000"/>
              </a:solidFill>
              <a:latin typeface="Arial Black" panose="020B0A04020102020204" pitchFamily="34" charset="0"/>
            </a:endParaRPr>
          </a:p>
          <a:p>
            <a:endParaRPr lang="en-US" dirty="0"/>
          </a:p>
        </p:txBody>
      </p:sp>
      <p:pic>
        <p:nvPicPr>
          <p:cNvPr id="6" name="Picture 5" descr="Image result for cosmos testbed logo"/>
          <p:cNvPicPr/>
          <p:nvPr/>
        </p:nvPicPr>
        <p:blipFill>
          <a:blip r:embed="rId3">
            <a:extLst>
              <a:ext uri="{28A0092B-C50C-407E-A947-70E740481C1C}">
                <a14:useLocalDpi xmlns:a14="http://schemas.microsoft.com/office/drawing/2010/main" val="0"/>
              </a:ext>
            </a:extLst>
          </a:blip>
          <a:srcRect/>
          <a:stretch>
            <a:fillRect/>
          </a:stretch>
        </p:blipFill>
        <p:spPr bwMode="auto">
          <a:xfrm>
            <a:off x="0" y="-27709"/>
            <a:ext cx="12188825" cy="1170710"/>
          </a:xfrm>
          <a:prstGeom prst="rect">
            <a:avLst/>
          </a:prstGeom>
          <a:noFill/>
          <a:ln>
            <a:noFill/>
          </a:ln>
        </p:spPr>
      </p:pic>
      <p:sp>
        <p:nvSpPr>
          <p:cNvPr id="2" name="SMARTInkShape-4"/>
          <p:cNvSpPr/>
          <p:nvPr>
            <p:custDataLst>
              <p:tags r:id="rId1"/>
            </p:custDataLst>
          </p:nvPr>
        </p:nvSpPr>
        <p:spPr>
          <a:xfrm>
            <a:off x="12111454" y="6286501"/>
            <a:ext cx="8930" cy="1"/>
          </a:xfrm>
          <a:custGeom>
            <a:avLst/>
            <a:gdLst/>
            <a:ahLst/>
            <a:cxnLst/>
            <a:rect l="0" t="0" r="0" b="0"/>
            <a:pathLst>
              <a:path w="8930" h="1">
                <a:moveTo>
                  <a:pt x="0" y="0"/>
                </a:moveTo>
                <a:lnTo>
                  <a:pt x="0" y="0"/>
                </a:lnTo>
                <a:lnTo>
                  <a:pt x="892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65756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5212" y="0"/>
            <a:ext cx="6475632" cy="710640"/>
          </a:xfrm>
        </p:spPr>
        <p:txBody>
          <a:bodyPr>
            <a:normAutofit fontScale="90000"/>
          </a:bodyPr>
          <a:lstStyle/>
          <a:p>
            <a:pPr algn="ctr"/>
            <a:r>
              <a:rPr lang="en-US" dirty="0" smtClean="0">
                <a:solidFill>
                  <a:srgbClr val="FF0000"/>
                </a:solidFill>
                <a:latin typeface="Arial Black" panose="020B0A04020102020204" pitchFamily="34" charset="0"/>
              </a:rPr>
              <a:t>The Heart </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50811" y="682930"/>
            <a:ext cx="5791201" cy="6175070"/>
          </a:xfrm>
        </p:spPr>
        <p:txBody>
          <a:bodyPr>
            <a:normAutofit/>
          </a:bodyPr>
          <a:lstStyle/>
          <a:p>
            <a:pPr marL="0" indent="0">
              <a:buNone/>
            </a:pPr>
            <a:endParaRPr lang="en-US" dirty="0" smtClean="0"/>
          </a:p>
          <a:p>
            <a:pPr marL="0" indent="0">
              <a:buNone/>
            </a:pPr>
            <a:r>
              <a:rPr lang="en-US" dirty="0" smtClean="0"/>
              <a:t>The heart is in the middle of your chest but slightly tilted to the left. </a:t>
            </a:r>
            <a:r>
              <a:rPr lang="en-US" b="1" dirty="0" smtClean="0"/>
              <a:t>It is divided into a right &amp; left side with 4 chambers.</a:t>
            </a:r>
            <a:r>
              <a:rPr lang="en-US" dirty="0" smtClean="0"/>
              <a:t> There are 2 upper and 2 lower chambers. The 2 upper chambers are called the </a:t>
            </a:r>
            <a:r>
              <a:rPr lang="en-US" b="1" dirty="0" smtClean="0">
                <a:solidFill>
                  <a:srgbClr val="FF0000"/>
                </a:solidFill>
              </a:rPr>
              <a:t>right &amp; left atriums</a:t>
            </a:r>
            <a:r>
              <a:rPr lang="en-US" dirty="0" smtClean="0"/>
              <a:t> and the 2 lower chambers are called the </a:t>
            </a:r>
            <a:r>
              <a:rPr lang="en-US" b="1" dirty="0" smtClean="0">
                <a:solidFill>
                  <a:srgbClr val="FF0000"/>
                </a:solidFill>
              </a:rPr>
              <a:t>right &amp; left ventricles</a:t>
            </a:r>
            <a:r>
              <a:rPr lang="en-US" dirty="0" smtClean="0"/>
              <a:t>. </a:t>
            </a:r>
          </a:p>
          <a:p>
            <a:pPr marL="0" indent="0">
              <a:buNone/>
            </a:pPr>
            <a:r>
              <a:rPr lang="en-US" dirty="0" smtClean="0"/>
              <a:t> </a:t>
            </a:r>
            <a:endParaRPr lang="en-US" dirty="0"/>
          </a:p>
        </p:txBody>
      </p:sp>
      <p:pic>
        <p:nvPicPr>
          <p:cNvPr id="6" name="Picture 5"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1" y="-27709"/>
            <a:ext cx="4341812" cy="738349"/>
          </a:xfrm>
          <a:prstGeom prst="rect">
            <a:avLst/>
          </a:prstGeom>
          <a:noFill/>
          <a:ln>
            <a:noFill/>
          </a:ln>
        </p:spPr>
      </p:pic>
      <p:pic>
        <p:nvPicPr>
          <p:cNvPr id="1026" name="Picture 2" descr="https://lh4.googleusercontent.com/ITB_96cXXiYongjQViDihYp0TvUtUx4mHj3UNBDXWnGzx3-LYy1rquxeq6OtMdF5LYy-a8doIaOCp-pKQjSLsYHujvJvU3LeaNz5PfzTVjSYUY_sNqpWPhPQDjwL_e4hQgemMCaHE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011" y="682930"/>
            <a:ext cx="6038851" cy="617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516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812" y="0"/>
            <a:ext cx="7009032" cy="710640"/>
          </a:xfrm>
        </p:spPr>
        <p:txBody>
          <a:bodyPr>
            <a:normAutofit fontScale="90000"/>
          </a:bodyPr>
          <a:lstStyle/>
          <a:p>
            <a:pPr algn="ctr"/>
            <a:r>
              <a:rPr lang="en-US" dirty="0" smtClean="0">
                <a:solidFill>
                  <a:srgbClr val="FF0000"/>
                </a:solidFill>
                <a:latin typeface="Arial Black" panose="020B0A04020102020204" pitchFamily="34" charset="0"/>
              </a:rPr>
              <a:t>The Heart is a Pump</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79247" y="710640"/>
            <a:ext cx="6054186" cy="6147360"/>
          </a:xfrm>
        </p:spPr>
        <p:txBody>
          <a:bodyPr>
            <a:normAutofit/>
          </a:bodyPr>
          <a:lstStyle/>
          <a:p>
            <a:pPr marL="0" indent="0">
              <a:buNone/>
            </a:pPr>
            <a:r>
              <a:rPr lang="en-US" sz="3600" dirty="0"/>
              <a:t>The </a:t>
            </a:r>
            <a:r>
              <a:rPr lang="en-US" sz="3600" b="1" dirty="0">
                <a:solidFill>
                  <a:srgbClr val="FF0000"/>
                </a:solidFill>
              </a:rPr>
              <a:t>heart</a:t>
            </a:r>
            <a:r>
              <a:rPr lang="en-US" sz="3600" dirty="0"/>
              <a:t> is a pumping organ. Blood is forced through the arteries as the heart muscles contract and relaxes. This creates a series of waves in the blood as it flows through the arteries. These waves are called the </a:t>
            </a:r>
            <a:r>
              <a:rPr lang="en-US" sz="3600" b="1" i="1" dirty="0">
                <a:solidFill>
                  <a:srgbClr val="FF0000"/>
                </a:solidFill>
              </a:rPr>
              <a:t>pulse</a:t>
            </a:r>
            <a:r>
              <a:rPr lang="en-US" sz="3600" dirty="0"/>
              <a:t>. Your pulse rate is the number of times your heart beats in one minute. </a:t>
            </a:r>
            <a:r>
              <a:rPr lang="en-US" sz="3600" dirty="0" smtClean="0"/>
              <a:t> </a:t>
            </a:r>
            <a:endParaRPr lang="en-US" sz="3600" dirty="0"/>
          </a:p>
        </p:txBody>
      </p:sp>
      <p:pic>
        <p:nvPicPr>
          <p:cNvPr id="5" name="Picture 4"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4341812" cy="738349"/>
          </a:xfrm>
          <a:prstGeom prst="rect">
            <a:avLst/>
          </a:prstGeom>
          <a:noFill/>
          <a:ln>
            <a:noFill/>
          </a:ln>
        </p:spPr>
      </p:pic>
      <p:pic>
        <p:nvPicPr>
          <p:cNvPr id="2050" name="Picture 2" descr="Related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0212" y="724494"/>
            <a:ext cx="4890179" cy="611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562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222" y="76199"/>
            <a:ext cx="4858604" cy="6781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341813" y="6927"/>
            <a:ext cx="3657600" cy="745275"/>
          </a:xfrm>
        </p:spPr>
        <p:txBody>
          <a:bodyPr>
            <a:normAutofit fontScale="90000"/>
          </a:bodyPr>
          <a:lstStyle/>
          <a:p>
            <a:pPr algn="ctr"/>
            <a:r>
              <a:rPr lang="en-US" dirty="0" smtClean="0">
                <a:solidFill>
                  <a:srgbClr val="FF0000"/>
                </a:solidFill>
                <a:latin typeface="Arial Black" panose="020B0A04020102020204" pitchFamily="34" charset="0"/>
              </a:rPr>
              <a:t>Pulse </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38916" y="914399"/>
            <a:ext cx="7538666" cy="5943601"/>
          </a:xfrm>
        </p:spPr>
        <p:txBody>
          <a:bodyPr>
            <a:normAutofit fontScale="92500" lnSpcReduction="10000"/>
          </a:bodyPr>
          <a:lstStyle/>
          <a:p>
            <a:pPr marL="0" indent="0">
              <a:buNone/>
            </a:pPr>
            <a:r>
              <a:rPr lang="en-US" dirty="0" smtClean="0"/>
              <a:t>Your </a:t>
            </a:r>
            <a:r>
              <a:rPr lang="en-US" b="1" dirty="0">
                <a:solidFill>
                  <a:srgbClr val="FF0000"/>
                </a:solidFill>
              </a:rPr>
              <a:t>pulse</a:t>
            </a:r>
            <a:r>
              <a:rPr lang="en-US" dirty="0"/>
              <a:t> can be felt reasonably well at 7 points on your body </a:t>
            </a:r>
            <a:r>
              <a:rPr lang="en-US" dirty="0" smtClean="0"/>
              <a:t>(including </a:t>
            </a:r>
            <a:r>
              <a:rPr lang="en-US" dirty="0"/>
              <a:t>the center of your chest). They are: </a:t>
            </a:r>
          </a:p>
          <a:p>
            <a:pPr marL="514350" lvl="0" indent="-514350">
              <a:buFont typeface="+mj-lt"/>
              <a:buAutoNum type="arabicParenR"/>
            </a:pPr>
            <a:r>
              <a:rPr lang="en-US" dirty="0" smtClean="0"/>
              <a:t>your temples (upper sides of your head),      </a:t>
            </a:r>
          </a:p>
          <a:p>
            <a:pPr marL="514350" lvl="0" indent="-514350">
              <a:buFont typeface="+mj-lt"/>
              <a:buAutoNum type="arabicParenR"/>
            </a:pPr>
            <a:r>
              <a:rPr lang="en-US" dirty="0" smtClean="0"/>
              <a:t>the sides of your neck, </a:t>
            </a:r>
          </a:p>
          <a:p>
            <a:pPr marL="514350" lvl="0" indent="-514350">
              <a:buFont typeface="+mj-lt"/>
              <a:buAutoNum type="arabicParenR"/>
            </a:pPr>
            <a:r>
              <a:rPr lang="en-US" dirty="0"/>
              <a:t>t</a:t>
            </a:r>
            <a:r>
              <a:rPr lang="en-US" dirty="0" smtClean="0"/>
              <a:t>he center of your chest, </a:t>
            </a:r>
          </a:p>
          <a:p>
            <a:pPr marL="514350" lvl="0" indent="-514350">
              <a:buFont typeface="+mj-lt"/>
              <a:buAutoNum type="arabicParenR"/>
            </a:pPr>
            <a:r>
              <a:rPr lang="en-US" dirty="0" smtClean="0"/>
              <a:t>the inside of your upper arms, </a:t>
            </a:r>
          </a:p>
          <a:p>
            <a:pPr marL="514350" lvl="0" indent="-514350">
              <a:buFont typeface="+mj-lt"/>
              <a:buAutoNum type="arabicParenR"/>
            </a:pPr>
            <a:r>
              <a:rPr lang="en-US" dirty="0" smtClean="0"/>
              <a:t>the upper part of your legs at your groin, </a:t>
            </a:r>
          </a:p>
          <a:p>
            <a:pPr marL="514350" indent="-514350">
              <a:buFont typeface="+mj-lt"/>
              <a:buAutoNum type="arabicParenR"/>
            </a:pPr>
            <a:r>
              <a:rPr lang="en-US" dirty="0"/>
              <a:t>your wrists, </a:t>
            </a:r>
          </a:p>
          <a:p>
            <a:pPr marL="514350" lvl="0" indent="-514350">
              <a:buFont typeface="+mj-lt"/>
              <a:buAutoNum type="arabicParenR"/>
            </a:pPr>
            <a:r>
              <a:rPr lang="en-US" dirty="0" smtClean="0"/>
              <a:t>the back of your knees, and </a:t>
            </a:r>
          </a:p>
          <a:p>
            <a:pPr marL="514350" lvl="0" indent="-514350">
              <a:buFont typeface="+mj-lt"/>
              <a:buAutoNum type="arabicParenR"/>
            </a:pPr>
            <a:r>
              <a:rPr lang="en-US" dirty="0"/>
              <a:t>a</a:t>
            </a:r>
            <a:r>
              <a:rPr lang="en-US" dirty="0" smtClean="0"/>
              <a:t>t the sides of your foot near your ankle. </a:t>
            </a:r>
          </a:p>
          <a:p>
            <a:pPr marL="0" indent="0">
              <a:buNone/>
            </a:pPr>
            <a:r>
              <a:rPr lang="en-US" b="1" dirty="0" smtClean="0">
                <a:effectLst>
                  <a:glow rad="228600">
                    <a:schemeClr val="accent5">
                      <a:satMod val="175000"/>
                      <a:alpha val="40000"/>
                    </a:schemeClr>
                  </a:glow>
                </a:effectLst>
              </a:rPr>
              <a:t> </a:t>
            </a:r>
            <a:endParaRPr lang="en-US" b="1" dirty="0">
              <a:effectLst>
                <a:glow rad="228600">
                  <a:schemeClr val="accent5">
                    <a:satMod val="175000"/>
                    <a:alpha val="40000"/>
                  </a:schemeClr>
                </a:glow>
              </a:effectLst>
            </a:endParaRPr>
          </a:p>
        </p:txBody>
      </p:sp>
      <p:pic>
        <p:nvPicPr>
          <p:cNvPr id="5" name="Picture 4" descr="Image result for cosmos testbed logo"/>
          <p:cNvPicPr/>
          <p:nvPr/>
        </p:nvPicPr>
        <p:blipFill>
          <a:blip r:embed="rId3">
            <a:extLst>
              <a:ext uri="{28A0092B-C50C-407E-A947-70E740481C1C}">
                <a14:useLocalDpi xmlns:a14="http://schemas.microsoft.com/office/drawing/2010/main" val="0"/>
              </a:ext>
            </a:extLst>
          </a:blip>
          <a:srcRect/>
          <a:stretch>
            <a:fillRect/>
          </a:stretch>
        </p:blipFill>
        <p:spPr bwMode="auto">
          <a:xfrm>
            <a:off x="0" y="6927"/>
            <a:ext cx="4341812" cy="738349"/>
          </a:xfrm>
          <a:prstGeom prst="rect">
            <a:avLst/>
          </a:prstGeom>
          <a:noFill/>
          <a:ln>
            <a:noFill/>
          </a:ln>
        </p:spPr>
      </p:pic>
    </p:spTree>
    <p:extLst>
      <p:ext uri="{BB962C8B-B14F-4D97-AF65-F5344CB8AC3E}">
        <p14:creationId xmlns:p14="http://schemas.microsoft.com/office/powerpoint/2010/main" val="34911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812" y="0"/>
            <a:ext cx="7009032" cy="710640"/>
          </a:xfrm>
        </p:spPr>
        <p:txBody>
          <a:bodyPr>
            <a:normAutofit fontScale="90000"/>
          </a:bodyPr>
          <a:lstStyle/>
          <a:p>
            <a:pPr algn="ctr"/>
            <a:r>
              <a:rPr lang="en-US" dirty="0" smtClean="0">
                <a:solidFill>
                  <a:srgbClr val="FF0000"/>
                </a:solidFill>
                <a:latin typeface="Arial Black" panose="020B0A04020102020204" pitchFamily="34" charset="0"/>
              </a:rPr>
              <a:t>Pulse Rate</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25473" y="710640"/>
            <a:ext cx="4368739" cy="6147360"/>
          </a:xfrm>
        </p:spPr>
        <p:txBody>
          <a:bodyPr>
            <a:normAutofit/>
          </a:bodyPr>
          <a:lstStyle/>
          <a:p>
            <a:pPr marL="0" indent="0">
              <a:buNone/>
            </a:pPr>
            <a:r>
              <a:rPr lang="en-US" sz="3000" dirty="0">
                <a:effectLst>
                  <a:glow rad="228600">
                    <a:srgbClr val="FFFF00">
                      <a:alpha val="40000"/>
                    </a:srgbClr>
                  </a:glow>
                </a:effectLst>
              </a:rPr>
              <a:t>Normal pulse </a:t>
            </a:r>
            <a:r>
              <a:rPr lang="en-US" sz="3000" dirty="0" smtClean="0">
                <a:effectLst>
                  <a:glow rad="228600">
                    <a:srgbClr val="FFFF00">
                      <a:alpha val="40000"/>
                    </a:srgbClr>
                  </a:glow>
                </a:effectLst>
              </a:rPr>
              <a:t>rate </a:t>
            </a:r>
            <a:r>
              <a:rPr lang="en-US" sz="3000" dirty="0">
                <a:effectLst>
                  <a:glow rad="228600">
                    <a:srgbClr val="FFFF00">
                      <a:alpha val="40000"/>
                    </a:srgbClr>
                  </a:glow>
                </a:effectLst>
              </a:rPr>
              <a:t>varies from person to person but a normal range for adults is </a:t>
            </a:r>
            <a:r>
              <a:rPr lang="en-US" sz="3000" b="1" dirty="0">
                <a:effectLst>
                  <a:glow rad="228600">
                    <a:srgbClr val="FFFF00">
                      <a:alpha val="40000"/>
                    </a:srgbClr>
                  </a:glow>
                </a:effectLst>
              </a:rPr>
              <a:t>60 – 100 </a:t>
            </a:r>
            <a:r>
              <a:rPr lang="en-US" sz="3000" dirty="0">
                <a:effectLst>
                  <a:glow rad="228600">
                    <a:srgbClr val="FFFF00">
                      <a:alpha val="40000"/>
                    </a:srgbClr>
                  </a:glow>
                </a:effectLst>
              </a:rPr>
              <a:t>beats per minute. </a:t>
            </a:r>
            <a:r>
              <a:rPr lang="en-US" sz="3000" dirty="0" smtClean="0">
                <a:effectLst>
                  <a:glow rad="228600">
                    <a:schemeClr val="accent5">
                      <a:satMod val="175000"/>
                      <a:alpha val="40000"/>
                    </a:schemeClr>
                  </a:glow>
                </a:effectLst>
              </a:rPr>
              <a:t>A person’s </a:t>
            </a:r>
            <a:r>
              <a:rPr lang="en-US" sz="3000" dirty="0">
                <a:effectLst>
                  <a:glow rad="228600">
                    <a:schemeClr val="accent5">
                      <a:satMod val="175000"/>
                      <a:alpha val="40000"/>
                    </a:schemeClr>
                  </a:glow>
                </a:effectLst>
              </a:rPr>
              <a:t>pulse rate depends on several factors like the individual’s age, body size, heart condition, medical drug use, if the person is sitting or moving, how fit they are, and even the air temperature. </a:t>
            </a:r>
            <a:endParaRPr lang="en-US" sz="3100" dirty="0">
              <a:effectLst>
                <a:glow rad="228600">
                  <a:schemeClr val="accent5">
                    <a:satMod val="175000"/>
                    <a:alpha val="40000"/>
                  </a:schemeClr>
                </a:glow>
              </a:effectLst>
            </a:endParaRPr>
          </a:p>
        </p:txBody>
      </p:sp>
      <p:pic>
        <p:nvPicPr>
          <p:cNvPr id="8" name="Picture 7"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4341812" cy="738349"/>
          </a:xfrm>
          <a:prstGeom prst="rect">
            <a:avLst/>
          </a:prstGeom>
          <a:noFill/>
          <a:ln>
            <a:noFill/>
          </a:ln>
        </p:spPr>
      </p:pic>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2" y="1219200"/>
            <a:ext cx="7847014"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558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811" y="0"/>
            <a:ext cx="7847013" cy="710640"/>
          </a:xfrm>
        </p:spPr>
        <p:txBody>
          <a:bodyPr>
            <a:normAutofit fontScale="90000"/>
          </a:bodyPr>
          <a:lstStyle/>
          <a:p>
            <a:pPr algn="ctr"/>
            <a:r>
              <a:rPr lang="en-US" dirty="0" smtClean="0">
                <a:solidFill>
                  <a:srgbClr val="FF0000"/>
                </a:solidFill>
                <a:latin typeface="Arial Black" panose="020B0A04020102020204" pitchFamily="34" charset="0"/>
              </a:rPr>
              <a:t>Pulse Rate of Athletes</a:t>
            </a:r>
            <a:endParaRPr lang="en-US" dirty="0">
              <a:solidFill>
                <a:srgbClr val="FF0000"/>
              </a:solidFill>
              <a:latin typeface="Arial Black" panose="020B0A04020102020204" pitchFamily="34" charset="0"/>
            </a:endParaRPr>
          </a:p>
        </p:txBody>
      </p:sp>
      <p:pic>
        <p:nvPicPr>
          <p:cNvPr id="8" name="Picture 7"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4341812" cy="738349"/>
          </a:xfrm>
          <a:prstGeom prst="rect">
            <a:avLst/>
          </a:prstGeom>
          <a:noFill/>
          <a:ln>
            <a:noFill/>
          </a:ln>
        </p:spPr>
      </p:pic>
      <p:sp>
        <p:nvSpPr>
          <p:cNvPr id="3" name="Content Placeholder 2"/>
          <p:cNvSpPr>
            <a:spLocks noGrp="1"/>
          </p:cNvSpPr>
          <p:nvPr>
            <p:ph idx="1"/>
          </p:nvPr>
        </p:nvSpPr>
        <p:spPr>
          <a:xfrm>
            <a:off x="125473" y="745276"/>
            <a:ext cx="12063351" cy="6112724"/>
          </a:xfrm>
        </p:spPr>
        <p:txBody>
          <a:bodyPr>
            <a:normAutofit/>
          </a:bodyPr>
          <a:lstStyle/>
          <a:p>
            <a:pPr marL="0" indent="0">
              <a:buNone/>
            </a:pPr>
            <a:r>
              <a:rPr lang="en-US" sz="2900" dirty="0">
                <a:effectLst>
                  <a:glow rad="228600">
                    <a:schemeClr val="accent5">
                      <a:satMod val="175000"/>
                      <a:alpha val="40000"/>
                    </a:schemeClr>
                  </a:glow>
                </a:effectLst>
              </a:rPr>
              <a:t>Athletes who engage in regular physical activity can have their heart become more efficient and thus reduce their heart </a:t>
            </a:r>
            <a:r>
              <a:rPr lang="en-US" sz="2900" dirty="0" smtClean="0">
                <a:effectLst>
                  <a:glow rad="228600">
                    <a:schemeClr val="accent5">
                      <a:satMod val="175000"/>
                      <a:alpha val="40000"/>
                    </a:schemeClr>
                  </a:glow>
                </a:effectLst>
              </a:rPr>
              <a:t>rate (pulse rate). </a:t>
            </a:r>
            <a:r>
              <a:rPr lang="en-US" sz="2900" dirty="0"/>
              <a:t>This will allow these athletes to engage in physical activity for longer periods of time. </a:t>
            </a:r>
            <a:r>
              <a:rPr lang="en-US" sz="2900" dirty="0" smtClean="0"/>
              <a:t> </a:t>
            </a:r>
            <a:endParaRPr lang="en-US" sz="29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12" y="2057400"/>
            <a:ext cx="962261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370012" y="6096000"/>
            <a:ext cx="9372600" cy="646331"/>
          </a:xfrm>
          <a:prstGeom prst="rect">
            <a:avLst/>
          </a:prstGeom>
          <a:noFill/>
          <a:ln w="76200">
            <a:solidFill>
              <a:srgbClr val="FF0000"/>
            </a:solidFill>
          </a:ln>
        </p:spPr>
        <p:txBody>
          <a:bodyPr wrap="square" rtlCol="0">
            <a:spAutoFit/>
          </a:bodyPr>
          <a:lstStyle/>
          <a:p>
            <a:r>
              <a:rPr lang="en-US" dirty="0" smtClean="0"/>
              <a:t> </a:t>
            </a:r>
          </a:p>
          <a:p>
            <a:endParaRPr lang="en-US" dirty="0"/>
          </a:p>
        </p:txBody>
      </p:sp>
    </p:spTree>
    <p:extLst>
      <p:ext uri="{BB962C8B-B14F-4D97-AF65-F5344CB8AC3E}">
        <p14:creationId xmlns:p14="http://schemas.microsoft.com/office/powerpoint/2010/main" val="37985985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526</Words>
  <Application>Microsoft Office PowerPoint</Application>
  <PresentationFormat>Custom</PresentationFormat>
  <Paragraphs>44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The Heart </vt:lpstr>
      <vt:lpstr>The Heart is a Pump</vt:lpstr>
      <vt:lpstr>Pulse </vt:lpstr>
      <vt:lpstr>Pulse Rate</vt:lpstr>
      <vt:lpstr>Pulse Rate of Athletes</vt:lpstr>
      <vt:lpstr>Lab Activity</vt:lpstr>
    </vt:vector>
  </TitlesOfParts>
  <Company>New York City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cp:revision>
  <dcterms:created xsi:type="dcterms:W3CDTF">2019-07-22T15:23:30Z</dcterms:created>
  <dcterms:modified xsi:type="dcterms:W3CDTF">2019-08-05T15:05:53Z</dcterms:modified>
</cp:coreProperties>
</file>